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9" r:id="rId3"/>
    <p:sldId id="257" r:id="rId4"/>
    <p:sldId id="269" r:id="rId5"/>
    <p:sldId id="259" r:id="rId6"/>
    <p:sldId id="274" r:id="rId7"/>
    <p:sldId id="260" r:id="rId8"/>
    <p:sldId id="261" r:id="rId9"/>
    <p:sldId id="262" r:id="rId10"/>
    <p:sldId id="268" r:id="rId11"/>
    <p:sldId id="263" r:id="rId12"/>
    <p:sldId id="281" r:id="rId13"/>
    <p:sldId id="275" r:id="rId14"/>
    <p:sldId id="282" r:id="rId15"/>
    <p:sldId id="276" r:id="rId16"/>
    <p:sldId id="280"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 initials="H" lastIdx="1" clrIdx="0">
    <p:extLst>
      <p:ext uri="{19B8F6BF-5375-455C-9EA6-DF929625EA0E}">
        <p15:presenceInfo xmlns:p15="http://schemas.microsoft.com/office/powerpoint/2012/main" userId="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F2F"/>
    <a:srgbClr val="A42208"/>
    <a:srgbClr val="E84424"/>
    <a:srgbClr val="CB5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06998-AF18-4ECD-9FDD-7910A010F4D6}" v="9" dt="2020-04-27T03:36:02.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i, Saurabh (wanish)" userId="S::wanish@mail.uc.edu::bfdc5011-3f56-4745-9311-bcf46e3508a9" providerId="AD" clId="Web-{E2A06998-AF18-4ECD-9FDD-7910A010F4D6}"/>
    <pc:docChg chg="addSld modSld">
      <pc:chgData name="Wani, Saurabh (wanish)" userId="S::wanish@mail.uc.edu::bfdc5011-3f56-4745-9311-bcf46e3508a9" providerId="AD" clId="Web-{E2A06998-AF18-4ECD-9FDD-7910A010F4D6}" dt="2020-04-27T03:36:19.235" v="13" actId="1076"/>
      <pc:docMkLst>
        <pc:docMk/>
      </pc:docMkLst>
      <pc:sldChg chg="addSp delSp modSp">
        <pc:chgData name="Wani, Saurabh (wanish)" userId="S::wanish@mail.uc.edu::bfdc5011-3f56-4745-9311-bcf46e3508a9" providerId="AD" clId="Web-{E2A06998-AF18-4ECD-9FDD-7910A010F4D6}" dt="2020-04-27T03:35:42.437" v="4" actId="1076"/>
        <pc:sldMkLst>
          <pc:docMk/>
          <pc:sldMk cId="3201055723" sldId="275"/>
        </pc:sldMkLst>
        <pc:graphicFrameChg chg="add del mod">
          <ac:chgData name="Wani, Saurabh (wanish)" userId="S::wanish@mail.uc.edu::bfdc5011-3f56-4745-9311-bcf46e3508a9" providerId="AD" clId="Web-{E2A06998-AF18-4ECD-9FDD-7910A010F4D6}" dt="2020-04-27T03:35:42.437" v="4" actId="1076"/>
          <ac:graphicFrameMkLst>
            <pc:docMk/>
            <pc:sldMk cId="3201055723" sldId="275"/>
            <ac:graphicFrameMk id="17" creationId="{E4EA02A8-A9F0-4160-AD5F-233B3917C9D9}"/>
          </ac:graphicFrameMkLst>
        </pc:graphicFrameChg>
      </pc:sldChg>
      <pc:sldChg chg="delSp modSp add replId">
        <pc:chgData name="Wani, Saurabh (wanish)" userId="S::wanish@mail.uc.edu::bfdc5011-3f56-4745-9311-bcf46e3508a9" providerId="AD" clId="Web-{E2A06998-AF18-4ECD-9FDD-7910A010F4D6}" dt="2020-04-27T03:36:19.235" v="13" actId="1076"/>
        <pc:sldMkLst>
          <pc:docMk/>
          <pc:sldMk cId="3668926645" sldId="282"/>
        </pc:sldMkLst>
        <pc:spChg chg="del">
          <ac:chgData name="Wani, Saurabh (wanish)" userId="S::wanish@mail.uc.edu::bfdc5011-3f56-4745-9311-bcf46e3508a9" providerId="AD" clId="Web-{E2A06998-AF18-4ECD-9FDD-7910A010F4D6}" dt="2020-04-27T03:36:02.484" v="11"/>
          <ac:spMkLst>
            <pc:docMk/>
            <pc:sldMk cId="3668926645" sldId="282"/>
            <ac:spMk id="9" creationId="{46187DC1-7CC3-499B-A3B8-3936AD485BA7}"/>
          </ac:spMkLst>
        </pc:spChg>
        <pc:spChg chg="del topLvl">
          <ac:chgData name="Wani, Saurabh (wanish)" userId="S::wanish@mail.uc.edu::bfdc5011-3f56-4745-9311-bcf46e3508a9" providerId="AD" clId="Web-{E2A06998-AF18-4ECD-9FDD-7910A010F4D6}" dt="2020-04-27T03:35:55.781" v="7"/>
          <ac:spMkLst>
            <pc:docMk/>
            <pc:sldMk cId="3668926645" sldId="282"/>
            <ac:spMk id="11" creationId="{24AE830B-110F-43B7-8A5E-D5B62930AE12}"/>
          </ac:spMkLst>
        </pc:spChg>
        <pc:spChg chg="del topLvl">
          <ac:chgData name="Wani, Saurabh (wanish)" userId="S::wanish@mail.uc.edu::bfdc5011-3f56-4745-9311-bcf46e3508a9" providerId="AD" clId="Web-{E2A06998-AF18-4ECD-9FDD-7910A010F4D6}" dt="2020-04-27T03:35:52.531" v="6"/>
          <ac:spMkLst>
            <pc:docMk/>
            <pc:sldMk cId="3668926645" sldId="282"/>
            <ac:spMk id="12" creationId="{083B3897-7C3C-4DEC-A5A2-B92D20CADE76}"/>
          </ac:spMkLst>
        </pc:spChg>
        <pc:spChg chg="mod">
          <ac:chgData name="Wani, Saurabh (wanish)" userId="S::wanish@mail.uc.edu::bfdc5011-3f56-4745-9311-bcf46e3508a9" providerId="AD" clId="Web-{E2A06998-AF18-4ECD-9FDD-7910A010F4D6}" dt="2020-04-27T03:35:59.953" v="8" actId="20577"/>
          <ac:spMkLst>
            <pc:docMk/>
            <pc:sldMk cId="3668926645" sldId="282"/>
            <ac:spMk id="20" creationId="{F56B5A7E-DD96-4DC0-84A4-59B72425E592}"/>
          </ac:spMkLst>
        </pc:spChg>
        <pc:grpChg chg="del">
          <ac:chgData name="Wani, Saurabh (wanish)" userId="S::wanish@mail.uc.edu::bfdc5011-3f56-4745-9311-bcf46e3508a9" providerId="AD" clId="Web-{E2A06998-AF18-4ECD-9FDD-7910A010F4D6}" dt="2020-04-27T03:35:52.531" v="6"/>
          <ac:grpSpMkLst>
            <pc:docMk/>
            <pc:sldMk cId="3668926645" sldId="282"/>
            <ac:grpSpMk id="10" creationId="{654692E4-02A6-4830-ACC0-F800771053EE}"/>
          </ac:grpSpMkLst>
        </pc:grpChg>
        <pc:graphicFrameChg chg="mod">
          <ac:chgData name="Wani, Saurabh (wanish)" userId="S::wanish@mail.uc.edu::bfdc5011-3f56-4745-9311-bcf46e3508a9" providerId="AD" clId="Web-{E2A06998-AF18-4ECD-9FDD-7910A010F4D6}" dt="2020-04-27T03:36:19.235" v="13" actId="1076"/>
          <ac:graphicFrameMkLst>
            <pc:docMk/>
            <pc:sldMk cId="3668926645" sldId="282"/>
            <ac:graphicFrameMk id="17" creationId="{E4EA02A8-A9F0-4160-AD5F-233B3917C9D9}"/>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_113_BECC3BEB.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_11A_DAAF60B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180537101055245E-2"/>
          <c:y val="0.15043944252970734"/>
          <c:w val="0.9333674138139092"/>
          <c:h val="0.74164755128902671"/>
        </c:manualLayout>
      </c:layout>
      <c:barChart>
        <c:barDir val="col"/>
        <c:grouping val="clustered"/>
        <c:varyColors val="0"/>
        <c:ser>
          <c:idx val="0"/>
          <c:order val="0"/>
          <c:tx>
            <c:strRef>
              <c:f>Sheet1!$B$1</c:f>
              <c:strCache>
                <c:ptCount val="1"/>
                <c:pt idx="0">
                  <c:v>Pre-Launch (Without Text features)</c:v>
                </c:pt>
              </c:strCache>
            </c:strRef>
          </c:tx>
          <c:spPr>
            <a:solidFill>
              <a:schemeClr val="accent6">
                <a:lumMod val="75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Logistic Regression</c:v>
                </c:pt>
                <c:pt idx="1">
                  <c:v>Random Forest</c:v>
                </c:pt>
                <c:pt idx="2">
                  <c:v>Neural Network</c:v>
                </c:pt>
              </c:strCache>
            </c:strRef>
          </c:cat>
          <c:val>
            <c:numRef>
              <c:f>Sheet1!$B$2:$B$4</c:f>
              <c:numCache>
                <c:formatCode>0.00%</c:formatCode>
                <c:ptCount val="3"/>
                <c:pt idx="0">
                  <c:v>0.66600000000000004</c:v>
                </c:pt>
                <c:pt idx="1">
                  <c:v>0.73240000000000005</c:v>
                </c:pt>
                <c:pt idx="2">
                  <c:v>0.68300000000000005</c:v>
                </c:pt>
              </c:numCache>
            </c:numRef>
          </c:val>
          <c:extLst>
            <c:ext xmlns:c16="http://schemas.microsoft.com/office/drawing/2014/chart" uri="{C3380CC4-5D6E-409C-BE32-E72D297353CC}">
              <c16:uniqueId val="{00000000-EADF-41A1-A12F-6444FBE21CDF}"/>
            </c:ext>
          </c:extLst>
        </c:ser>
        <c:ser>
          <c:idx val="1"/>
          <c:order val="1"/>
          <c:tx>
            <c:strRef>
              <c:f>Sheet1!$C$1</c:f>
              <c:strCache>
                <c:ptCount val="1"/>
                <c:pt idx="0">
                  <c:v>Pre-Launch (With Text features)</c:v>
                </c:pt>
              </c:strCache>
            </c:strRef>
          </c:tx>
          <c:spPr>
            <a:solidFill>
              <a:srgbClr val="C00000"/>
            </a:solidFill>
            <a:ln>
              <a:noFill/>
            </a:ln>
            <a:effectLst/>
          </c:spPr>
          <c:invertIfNegative val="0"/>
          <c:dLbls>
            <c:dLbl>
              <c:idx val="0"/>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EADF-41A1-A12F-6444FBE21CDF}"/>
                </c:ext>
              </c:extLst>
            </c:dLbl>
            <c:dLbl>
              <c:idx val="1"/>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EADF-41A1-A12F-6444FBE21CDF}"/>
                </c:ext>
              </c:extLst>
            </c:dLbl>
            <c:dLbl>
              <c:idx val="2"/>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4-EADF-41A1-A12F-6444FBE21CDF}"/>
                </c:ext>
              </c:extLst>
            </c:dLbl>
            <c:spPr>
              <a:noFill/>
              <a:ln>
                <a:noFill/>
              </a:ln>
              <a:effectLst/>
            </c:spPr>
            <c:txPr>
              <a:bodyPr rot="0" spcFirstLastPara="1" vertOverflow="overflow" horzOverflow="overflow"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strRef>
              <c:f>Sheet1!$A$2:$A$4</c:f>
              <c:strCache>
                <c:ptCount val="3"/>
                <c:pt idx="0">
                  <c:v>Logistic Regression</c:v>
                </c:pt>
                <c:pt idx="1">
                  <c:v>Random Forest</c:v>
                </c:pt>
                <c:pt idx="2">
                  <c:v>Neural Network</c:v>
                </c:pt>
              </c:strCache>
            </c:strRef>
          </c:cat>
          <c:val>
            <c:numRef>
              <c:f>Sheet1!$C$2:$C$4</c:f>
              <c:numCache>
                <c:formatCode>0.00%</c:formatCode>
                <c:ptCount val="3"/>
                <c:pt idx="0">
                  <c:v>0.71399999999999997</c:v>
                </c:pt>
                <c:pt idx="1">
                  <c:v>0.75219999999999998</c:v>
                </c:pt>
                <c:pt idx="2">
                  <c:v>0.68930000000000002</c:v>
                </c:pt>
              </c:numCache>
            </c:numRef>
          </c:val>
          <c:extLst>
            <c:ext xmlns:c16="http://schemas.microsoft.com/office/drawing/2014/chart" uri="{C3380CC4-5D6E-409C-BE32-E72D297353CC}">
              <c16:uniqueId val="{00000001-EADF-41A1-A12F-6444FBE21CDF}"/>
            </c:ext>
          </c:extLst>
        </c:ser>
        <c:dLbls>
          <c:dLblPos val="outEnd"/>
          <c:showLegendKey val="0"/>
          <c:showVal val="1"/>
          <c:showCatName val="0"/>
          <c:showSerName val="0"/>
          <c:showPercent val="0"/>
          <c:showBubbleSize val="0"/>
        </c:dLbls>
        <c:gapWidth val="444"/>
        <c:overlap val="-90"/>
        <c:axId val="-367559040"/>
        <c:axId val="-367557952"/>
      </c:barChart>
      <c:catAx>
        <c:axId val="-367559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67557952"/>
        <c:crosses val="autoZero"/>
        <c:auto val="1"/>
        <c:lblAlgn val="ctr"/>
        <c:lblOffset val="100"/>
        <c:noMultiLvlLbl val="0"/>
      </c:catAx>
      <c:valAx>
        <c:axId val="-367557952"/>
        <c:scaling>
          <c:orientation val="minMax"/>
        </c:scaling>
        <c:delete val="1"/>
        <c:axPos val="l"/>
        <c:numFmt formatCode="0.00%" sourceLinked="1"/>
        <c:majorTickMark val="none"/>
        <c:minorTickMark val="none"/>
        <c:tickLblPos val="nextTo"/>
        <c:crossAx val="-367559040"/>
        <c:crosses val="autoZero"/>
        <c:crossBetween val="between"/>
      </c:valAx>
      <c:spPr>
        <a:noFill/>
        <a:ln>
          <a:noFill/>
        </a:ln>
        <a:effectLst>
          <a:softEdge rad="31750"/>
        </a:effectLst>
      </c:spPr>
    </c:plotArea>
    <c:legend>
      <c:legendPos val="t"/>
      <c:layout>
        <c:manualLayout>
          <c:xMode val="edge"/>
          <c:yMode val="edge"/>
          <c:x val="1.5382637797260377E-2"/>
          <c:y val="0"/>
          <c:w val="0.92994422426867462"/>
          <c:h val="6.92820453124177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180537101055245E-2"/>
          <c:y val="0.15043944252970734"/>
          <c:w val="0.9333674138139092"/>
          <c:h val="0.74164755128902671"/>
        </c:manualLayout>
      </c:layout>
      <c:barChart>
        <c:barDir val="col"/>
        <c:grouping val="clustered"/>
        <c:varyColors val="0"/>
        <c:ser>
          <c:idx val="0"/>
          <c:order val="0"/>
          <c:tx>
            <c:strRef>
              <c:f>Sheet1!$B$1</c:f>
              <c:strCache>
                <c:ptCount val="1"/>
                <c:pt idx="0">
                  <c:v>Pre-Launch (Without Text features)</c:v>
                </c:pt>
              </c:strCache>
            </c:strRef>
          </c:tx>
          <c:spPr>
            <a:solidFill>
              <a:schemeClr val="accent6">
                <a:lumMod val="75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Logistic Regression</c:v>
                </c:pt>
                <c:pt idx="1">
                  <c:v>Random Forest</c:v>
                </c:pt>
                <c:pt idx="2">
                  <c:v>Neural Network</c:v>
                </c:pt>
              </c:strCache>
            </c:strRef>
          </c:cat>
          <c:val>
            <c:numRef>
              <c:f>Sheet1!$B$2:$B$4</c:f>
              <c:numCache>
                <c:formatCode>0.00%</c:formatCode>
                <c:ptCount val="3"/>
                <c:pt idx="0">
                  <c:v>0.66600000000000004</c:v>
                </c:pt>
                <c:pt idx="1">
                  <c:v>0.73240000000000005</c:v>
                </c:pt>
                <c:pt idx="2">
                  <c:v>0.68300000000000005</c:v>
                </c:pt>
              </c:numCache>
            </c:numRef>
          </c:val>
          <c:extLst>
            <c:ext xmlns:c16="http://schemas.microsoft.com/office/drawing/2014/chart" uri="{C3380CC4-5D6E-409C-BE32-E72D297353CC}">
              <c16:uniqueId val="{00000000-EADF-41A1-A12F-6444FBE21CDF}"/>
            </c:ext>
          </c:extLst>
        </c:ser>
        <c:ser>
          <c:idx val="1"/>
          <c:order val="1"/>
          <c:tx>
            <c:strRef>
              <c:f>Sheet1!$C$1</c:f>
              <c:strCache>
                <c:ptCount val="1"/>
                <c:pt idx="0">
                  <c:v>Pre-Launch (With Text features)</c:v>
                </c:pt>
              </c:strCache>
            </c:strRef>
          </c:tx>
          <c:spPr>
            <a:solidFill>
              <a:srgbClr val="C00000"/>
            </a:solidFill>
            <a:ln>
              <a:noFill/>
            </a:ln>
            <a:effectLst/>
          </c:spPr>
          <c:invertIfNegative val="0"/>
          <c:dLbls>
            <c:dLbl>
              <c:idx val="0"/>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EADF-41A1-A12F-6444FBE21CDF}"/>
                </c:ext>
              </c:extLst>
            </c:dLbl>
            <c:dLbl>
              <c:idx val="1"/>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EADF-41A1-A12F-6444FBE21CDF}"/>
                </c:ext>
              </c:extLst>
            </c:dLbl>
            <c:dLbl>
              <c:idx val="2"/>
              <c:spPr>
                <a:noFill/>
                <a:ln>
                  <a:noFill/>
                </a:ln>
                <a:effectLst/>
              </c:spPr>
              <c:txPr>
                <a:bodyPr rot="0" spcFirstLastPara="1" vertOverflow="overflow" horzOverflow="overflow" vert="horz" wrap="square" lIns="38100" tIns="19050" rIns="38100" bIns="19050" anchor="ctr" anchorCtr="1">
                  <a:no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4-EADF-41A1-A12F-6444FBE21CDF}"/>
                </c:ext>
              </c:extLst>
            </c:dLbl>
            <c:spPr>
              <a:noFill/>
              <a:ln>
                <a:noFill/>
              </a:ln>
              <a:effectLst/>
            </c:spPr>
            <c:txPr>
              <a:bodyPr rot="0" spcFirstLastPara="1" vertOverflow="overflow" horzOverflow="overflow"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strRef>
              <c:f>Sheet1!$A$2:$A$4</c:f>
              <c:strCache>
                <c:ptCount val="3"/>
                <c:pt idx="0">
                  <c:v>Logistic Regression</c:v>
                </c:pt>
                <c:pt idx="1">
                  <c:v>Random Forest</c:v>
                </c:pt>
                <c:pt idx="2">
                  <c:v>Neural Network</c:v>
                </c:pt>
              </c:strCache>
            </c:strRef>
          </c:cat>
          <c:val>
            <c:numRef>
              <c:f>Sheet1!$C$2:$C$4</c:f>
              <c:numCache>
                <c:formatCode>0.00%</c:formatCode>
                <c:ptCount val="3"/>
                <c:pt idx="0">
                  <c:v>0.71399999999999997</c:v>
                </c:pt>
                <c:pt idx="1">
                  <c:v>0.75219999999999998</c:v>
                </c:pt>
                <c:pt idx="2">
                  <c:v>0.68930000000000002</c:v>
                </c:pt>
              </c:numCache>
            </c:numRef>
          </c:val>
          <c:extLst>
            <c:ext xmlns:c16="http://schemas.microsoft.com/office/drawing/2014/chart" uri="{C3380CC4-5D6E-409C-BE32-E72D297353CC}">
              <c16:uniqueId val="{00000001-EADF-41A1-A12F-6444FBE21CDF}"/>
            </c:ext>
          </c:extLst>
        </c:ser>
        <c:dLbls>
          <c:dLblPos val="outEnd"/>
          <c:showLegendKey val="0"/>
          <c:showVal val="1"/>
          <c:showCatName val="0"/>
          <c:showSerName val="0"/>
          <c:showPercent val="0"/>
          <c:showBubbleSize val="0"/>
        </c:dLbls>
        <c:gapWidth val="444"/>
        <c:overlap val="-90"/>
        <c:axId val="-367559040"/>
        <c:axId val="-367557952"/>
      </c:barChart>
      <c:catAx>
        <c:axId val="-367559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67557952"/>
        <c:crosses val="autoZero"/>
        <c:auto val="1"/>
        <c:lblAlgn val="ctr"/>
        <c:lblOffset val="100"/>
        <c:noMultiLvlLbl val="0"/>
      </c:catAx>
      <c:valAx>
        <c:axId val="-367557952"/>
        <c:scaling>
          <c:orientation val="minMax"/>
        </c:scaling>
        <c:delete val="1"/>
        <c:axPos val="l"/>
        <c:numFmt formatCode="0.00%" sourceLinked="1"/>
        <c:majorTickMark val="none"/>
        <c:minorTickMark val="none"/>
        <c:tickLblPos val="nextTo"/>
        <c:crossAx val="-367559040"/>
        <c:crosses val="autoZero"/>
        <c:crossBetween val="between"/>
      </c:valAx>
      <c:spPr>
        <a:noFill/>
        <a:ln>
          <a:noFill/>
        </a:ln>
        <a:effectLst>
          <a:softEdge rad="31750"/>
        </a:effectLst>
      </c:spPr>
    </c:plotArea>
    <c:legend>
      <c:legendPos val="t"/>
      <c:layout>
        <c:manualLayout>
          <c:xMode val="edge"/>
          <c:yMode val="edge"/>
          <c:x val="1.5382637797260377E-2"/>
          <c:y val="0"/>
          <c:w val="0.92994422426867462"/>
          <c:h val="6.92820453124177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60FC-9958-402E-900D-C7CA87CB6F9E}"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6409E-E842-476A-9A0F-18E818B6DD2B}" type="slidenum">
              <a:rPr lang="en-US" smtClean="0"/>
              <a:t>‹#›</a:t>
            </a:fld>
            <a:endParaRPr lang="en-US"/>
          </a:p>
        </p:txBody>
      </p:sp>
    </p:spTree>
    <p:extLst>
      <p:ext uri="{BB962C8B-B14F-4D97-AF65-F5344CB8AC3E}">
        <p14:creationId xmlns:p14="http://schemas.microsoft.com/office/powerpoint/2010/main" val="345807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D65266-8B6A-4F91-BF36-D952A66D1BD4}"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256658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D65266-8B6A-4F91-BF36-D952A66D1BD4}"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391740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D65266-8B6A-4F91-BF36-D952A66D1BD4}"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390498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D65266-8B6A-4F91-BF36-D952A66D1BD4}"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3973084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65266-8B6A-4F91-BF36-D952A66D1BD4}"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74580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D65266-8B6A-4F91-BF36-D952A66D1BD4}"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205913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D65266-8B6A-4F91-BF36-D952A66D1BD4}" type="datetimeFigureOut">
              <a:rPr lang="en-US" smtClean="0"/>
              <a:t>4/26/2020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86948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D65266-8B6A-4F91-BF36-D952A66D1BD4}" type="datetimeFigureOut">
              <a:rPr lang="en-US" smtClean="0"/>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397688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65266-8B6A-4F91-BF36-D952A66D1BD4}" type="datetimeFigureOut">
              <a:rPr lang="en-US" smtClean="0"/>
              <a:t>4/26/2020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93982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65266-8B6A-4F91-BF36-D952A66D1BD4}"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207554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65266-8B6A-4F91-BF36-D952A66D1BD4}"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50C8-3839-4B5A-AD6C-901386B3899A}" type="slidenum">
              <a:rPr lang="en-US" smtClean="0"/>
              <a:t>‹#›</a:t>
            </a:fld>
            <a:endParaRPr lang="en-US"/>
          </a:p>
        </p:txBody>
      </p:sp>
    </p:spTree>
    <p:extLst>
      <p:ext uri="{BB962C8B-B14F-4D97-AF65-F5344CB8AC3E}">
        <p14:creationId xmlns:p14="http://schemas.microsoft.com/office/powerpoint/2010/main" val="1125978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5266-8B6A-4F91-BF36-D952A66D1BD4}" type="datetimeFigureOut">
              <a:rPr lang="en-US" smtClean="0"/>
              <a:t>4/26/2020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950C8-3839-4B5A-AD6C-901386B3899A}" type="slidenum">
              <a:rPr lang="en-US" smtClean="0"/>
              <a:t>‹#›</a:t>
            </a:fld>
            <a:endParaRPr lang="en-US"/>
          </a:p>
        </p:txBody>
      </p:sp>
    </p:spTree>
    <p:extLst>
      <p:ext uri="{BB962C8B-B14F-4D97-AF65-F5344CB8AC3E}">
        <p14:creationId xmlns:p14="http://schemas.microsoft.com/office/powerpoint/2010/main" val="4160914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Layout" Target="../slideLayouts/slideLayout1.xml"/><Relationship Id="rId7" Type="http://schemas.openxmlformats.org/officeDocument/2006/relationships/slide" Target="slide1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slide" Target="slide6.xml"/><Relationship Id="rId5" Type="http://schemas.openxmlformats.org/officeDocument/2006/relationships/slide" Target="slide15.xml"/><Relationship Id="rId4" Type="http://schemas.openxmlformats.org/officeDocument/2006/relationships/slide" Target="slide13.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www.kickstarter.com/help/stat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ebrobots.io/kickstarter-datasets/"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ebrobots.io/kickstarter-datasets/" TargetMode="Externa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75586" y="-2"/>
            <a:ext cx="4816414" cy="6858001"/>
          </a:xfrm>
          <a:prstGeom prst="rect">
            <a:avLst/>
          </a:prstGeom>
          <a:gradFill flip="none" rotWithShape="1">
            <a:gsLst>
              <a:gs pos="0">
                <a:srgbClr val="D42F2F">
                  <a:shade val="67500"/>
                  <a:satMod val="115000"/>
                </a:srgbClr>
              </a:gs>
              <a:gs pos="100000">
                <a:srgbClr val="D42F2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9608"/>
          <a:stretch/>
        </p:blipFill>
        <p:spPr>
          <a:xfrm>
            <a:off x="-2" y="0"/>
            <a:ext cx="7327293" cy="6858000"/>
          </a:xfrm>
          <a:prstGeom prst="rect">
            <a:avLst/>
          </a:prstGeom>
        </p:spPr>
      </p:pic>
      <p:sp>
        <p:nvSpPr>
          <p:cNvPr id="11" name="TextBox 10"/>
          <p:cNvSpPr txBox="1"/>
          <p:nvPr/>
        </p:nvSpPr>
        <p:spPr>
          <a:xfrm>
            <a:off x="7920318" y="1254003"/>
            <a:ext cx="3966882" cy="2308324"/>
          </a:xfrm>
          <a:prstGeom prst="rect">
            <a:avLst/>
          </a:prstGeom>
          <a:noFill/>
        </p:spPr>
        <p:txBody>
          <a:bodyPr wrap="square" rtlCol="0" anchor="ctr">
            <a:spAutoFit/>
          </a:bodyPr>
          <a:lstStyle/>
          <a:p>
            <a:pPr algn="ctr"/>
            <a:r>
              <a:rPr lang="en-IN" sz="3600">
                <a:solidFill>
                  <a:schemeClr val="bg1"/>
                </a:solidFill>
                <a:latin typeface="Gill Sans MT" panose="020B0502020104020203" pitchFamily="34" charset="0"/>
              </a:rPr>
              <a:t>Predicting success of crowdfunding campaigns on Kickstarter</a:t>
            </a:r>
            <a:endParaRPr lang="en-US" sz="3600">
              <a:solidFill>
                <a:schemeClr val="bg1"/>
              </a:solidFill>
              <a:latin typeface="Gill Sans MT" panose="020B0502020104020203" pitchFamily="34" charset="0"/>
            </a:endParaRPr>
          </a:p>
        </p:txBody>
      </p:sp>
      <p:grpSp>
        <p:nvGrpSpPr>
          <p:cNvPr id="12" name="Group 24"/>
          <p:cNvGrpSpPr/>
          <p:nvPr/>
        </p:nvGrpSpPr>
        <p:grpSpPr>
          <a:xfrm>
            <a:off x="9309926" y="4032247"/>
            <a:ext cx="1012854" cy="152400"/>
            <a:chOff x="4168751" y="2495551"/>
            <a:chExt cx="1012854" cy="152400"/>
          </a:xfrm>
          <a:solidFill>
            <a:schemeClr val="bg1"/>
          </a:solidFill>
        </p:grpSpPr>
        <p:sp>
          <p:nvSpPr>
            <p:cNvPr id="13" name="Oval 12"/>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4" name="Oval 13"/>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5" name="Oval 14"/>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6" name="Oval 15"/>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7" name="Oval 16"/>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8" name="Oval 17"/>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19" name="Oval 18"/>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grpSp>
      <p:grpSp>
        <p:nvGrpSpPr>
          <p:cNvPr id="20" name="Group 24"/>
          <p:cNvGrpSpPr/>
          <p:nvPr/>
        </p:nvGrpSpPr>
        <p:grpSpPr>
          <a:xfrm>
            <a:off x="9309926" y="6362700"/>
            <a:ext cx="1012854" cy="152400"/>
            <a:chOff x="4168751" y="2495551"/>
            <a:chExt cx="1012854" cy="152400"/>
          </a:xfrm>
          <a:solidFill>
            <a:schemeClr val="bg1"/>
          </a:solidFill>
        </p:grpSpPr>
        <p:sp>
          <p:nvSpPr>
            <p:cNvPr id="21" name="Oval 20"/>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2" name="Oval 21"/>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3" name="Oval 22"/>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4" name="Oval 23"/>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5" name="Oval 24"/>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6" name="Oval 25"/>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27" name="Oval 26"/>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grpSp>
      <p:sp>
        <p:nvSpPr>
          <p:cNvPr id="28" name="TextBox 27"/>
          <p:cNvSpPr txBox="1"/>
          <p:nvPr/>
        </p:nvSpPr>
        <p:spPr>
          <a:xfrm>
            <a:off x="8417858" y="4196010"/>
            <a:ext cx="2796988" cy="2154436"/>
          </a:xfrm>
          <a:prstGeom prst="rect">
            <a:avLst/>
          </a:prstGeom>
          <a:noFill/>
        </p:spPr>
        <p:txBody>
          <a:bodyPr wrap="square" rtlCol="0">
            <a:spAutoFit/>
          </a:bodyPr>
          <a:lstStyle/>
          <a:p>
            <a:pPr algn="ctr"/>
            <a:r>
              <a:rPr lang="en-IN">
                <a:solidFill>
                  <a:schemeClr val="bg1">
                    <a:lumMod val="95000"/>
                  </a:schemeClr>
                </a:solidFill>
              </a:rPr>
              <a:t>Project by:</a:t>
            </a:r>
          </a:p>
          <a:p>
            <a:pPr algn="ctr"/>
            <a:r>
              <a:rPr lang="en-IN">
                <a:solidFill>
                  <a:schemeClr val="bg1">
                    <a:lumMod val="95000"/>
                  </a:schemeClr>
                </a:solidFill>
              </a:rPr>
              <a:t>(Group 3 Section 002)</a:t>
            </a:r>
          </a:p>
          <a:p>
            <a:pPr algn="ctr"/>
            <a:endParaRPr lang="en-IN">
              <a:solidFill>
                <a:schemeClr val="bg1">
                  <a:lumMod val="95000"/>
                </a:schemeClr>
              </a:solidFill>
            </a:endParaRPr>
          </a:p>
          <a:p>
            <a:pPr algn="ctr"/>
            <a:r>
              <a:rPr lang="en-IN" sz="1600" err="1">
                <a:solidFill>
                  <a:schemeClr val="bg1">
                    <a:lumMod val="95000"/>
                  </a:schemeClr>
                </a:solidFill>
              </a:rPr>
              <a:t>Vallabh</a:t>
            </a:r>
            <a:r>
              <a:rPr lang="en-IN" sz="1600">
                <a:solidFill>
                  <a:schemeClr val="bg1">
                    <a:lumMod val="95000"/>
                  </a:schemeClr>
                </a:solidFill>
              </a:rPr>
              <a:t> Reddy</a:t>
            </a:r>
          </a:p>
          <a:p>
            <a:pPr algn="ctr"/>
            <a:r>
              <a:rPr lang="en-IN" sz="1600" err="1">
                <a:solidFill>
                  <a:schemeClr val="bg1">
                    <a:lumMod val="95000"/>
                  </a:schemeClr>
                </a:solidFill>
              </a:rPr>
              <a:t>Utkarsh</a:t>
            </a:r>
            <a:r>
              <a:rPr lang="en-IN" sz="1600">
                <a:solidFill>
                  <a:schemeClr val="bg1">
                    <a:lumMod val="95000"/>
                  </a:schemeClr>
                </a:solidFill>
              </a:rPr>
              <a:t> Singh</a:t>
            </a:r>
          </a:p>
          <a:p>
            <a:pPr algn="ctr"/>
            <a:r>
              <a:rPr lang="en-IN" sz="1600" err="1">
                <a:solidFill>
                  <a:schemeClr val="bg1">
                    <a:lumMod val="95000"/>
                  </a:schemeClr>
                </a:solidFill>
              </a:rPr>
              <a:t>Rinisha</a:t>
            </a:r>
            <a:r>
              <a:rPr lang="en-IN" sz="1600">
                <a:solidFill>
                  <a:schemeClr val="bg1">
                    <a:lumMod val="95000"/>
                  </a:schemeClr>
                </a:solidFill>
              </a:rPr>
              <a:t> </a:t>
            </a:r>
            <a:r>
              <a:rPr lang="en-IN" sz="1600" err="1">
                <a:solidFill>
                  <a:schemeClr val="bg1">
                    <a:lumMod val="95000"/>
                  </a:schemeClr>
                </a:solidFill>
              </a:rPr>
              <a:t>Marar</a:t>
            </a:r>
            <a:endParaRPr lang="en-IN" sz="1600">
              <a:solidFill>
                <a:schemeClr val="bg1">
                  <a:lumMod val="95000"/>
                </a:schemeClr>
              </a:solidFill>
            </a:endParaRPr>
          </a:p>
          <a:p>
            <a:pPr algn="ctr"/>
            <a:r>
              <a:rPr lang="en-IN" sz="1600" err="1">
                <a:solidFill>
                  <a:schemeClr val="bg1">
                    <a:lumMod val="95000"/>
                  </a:schemeClr>
                </a:solidFill>
              </a:rPr>
              <a:t>Soumya</a:t>
            </a:r>
            <a:r>
              <a:rPr lang="en-IN" sz="1600">
                <a:solidFill>
                  <a:schemeClr val="bg1">
                    <a:lumMod val="95000"/>
                  </a:schemeClr>
                </a:solidFill>
              </a:rPr>
              <a:t> </a:t>
            </a:r>
            <a:r>
              <a:rPr lang="en-IN" sz="1600" err="1">
                <a:solidFill>
                  <a:schemeClr val="bg1">
                    <a:lumMod val="95000"/>
                  </a:schemeClr>
                </a:solidFill>
              </a:rPr>
              <a:t>Halder</a:t>
            </a:r>
            <a:endParaRPr lang="en-IN" sz="1600">
              <a:solidFill>
                <a:schemeClr val="bg1">
                  <a:lumMod val="95000"/>
                </a:schemeClr>
              </a:solidFill>
            </a:endParaRPr>
          </a:p>
          <a:p>
            <a:pPr algn="ctr"/>
            <a:r>
              <a:rPr lang="en-IN" sz="1600">
                <a:solidFill>
                  <a:schemeClr val="bg1">
                    <a:lumMod val="95000"/>
                  </a:schemeClr>
                </a:solidFill>
              </a:rPr>
              <a:t>Saurabh </a:t>
            </a:r>
            <a:r>
              <a:rPr lang="en-IN" sz="1600" err="1">
                <a:solidFill>
                  <a:schemeClr val="bg1">
                    <a:lumMod val="95000"/>
                  </a:schemeClr>
                </a:solidFill>
              </a:rPr>
              <a:t>Wani</a:t>
            </a:r>
            <a:endParaRPr lang="en-US" sz="1600">
              <a:solidFill>
                <a:schemeClr val="bg1">
                  <a:lumMod val="95000"/>
                </a:schemeClr>
              </a:solidFill>
            </a:endParaRPr>
          </a:p>
        </p:txBody>
      </p:sp>
      <p:pic>
        <p:nvPicPr>
          <p:cNvPr id="2"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5633" y="5905500"/>
            <a:ext cx="609600" cy="609600"/>
          </a:xfrm>
          <a:prstGeom prst="rect">
            <a:avLst/>
          </a:prstGeom>
          <a:solidFill>
            <a:schemeClr val="accent1"/>
          </a:solidFill>
        </p:spPr>
      </p:pic>
    </p:spTree>
    <p:extLst>
      <p:ext uri="{BB962C8B-B14F-4D97-AF65-F5344CB8AC3E}">
        <p14:creationId xmlns:p14="http://schemas.microsoft.com/office/powerpoint/2010/main" val="1359727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a:stCxn id="25" idx="0"/>
            <a:endCxn id="28" idx="4"/>
          </p:cNvCxnSpPr>
          <p:nvPr/>
        </p:nvCxnSpPr>
        <p:spPr>
          <a:xfrm>
            <a:off x="6340288" y="4680175"/>
            <a:ext cx="0" cy="619194"/>
          </a:xfrm>
          <a:prstGeom prst="line">
            <a:avLst/>
          </a:prstGeom>
          <a:ln w="12700">
            <a:solidFill>
              <a:schemeClr val="accent4"/>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1" idx="0"/>
            <a:endCxn id="25" idx="4"/>
          </p:cNvCxnSpPr>
          <p:nvPr/>
        </p:nvCxnSpPr>
        <p:spPr>
          <a:xfrm flipH="1">
            <a:off x="6340288" y="3823883"/>
            <a:ext cx="1460831" cy="629940"/>
          </a:xfrm>
          <a:prstGeom prst="line">
            <a:avLst/>
          </a:prstGeom>
          <a:ln w="12700">
            <a:solidFill>
              <a:schemeClr val="accent4"/>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9" idx="7"/>
            <a:endCxn id="21" idx="3"/>
          </p:cNvCxnSpPr>
          <p:nvPr/>
        </p:nvCxnSpPr>
        <p:spPr>
          <a:xfrm>
            <a:off x="6420316" y="2974870"/>
            <a:ext cx="1300775" cy="655809"/>
          </a:xfrm>
          <a:prstGeom prst="line">
            <a:avLst/>
          </a:prstGeom>
          <a:ln w="12700">
            <a:solidFill>
              <a:schemeClr val="accent4"/>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4" idx="0"/>
            <a:endCxn id="27" idx="4"/>
          </p:cNvCxnSpPr>
          <p:nvPr/>
        </p:nvCxnSpPr>
        <p:spPr>
          <a:xfrm>
            <a:off x="7801119" y="4680175"/>
            <a:ext cx="0" cy="619194"/>
          </a:xfrm>
          <a:prstGeom prst="line">
            <a:avLst/>
          </a:prstGeom>
          <a:ln w="12700">
            <a:solidFill>
              <a:schemeClr val="accent1">
                <a:lumMod val="75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4" idx="3"/>
          </p:cNvCxnSpPr>
          <p:nvPr/>
        </p:nvCxnSpPr>
        <p:spPr>
          <a:xfrm>
            <a:off x="4890579" y="3791705"/>
            <a:ext cx="2830512" cy="695266"/>
          </a:xfrm>
          <a:prstGeom prst="line">
            <a:avLst/>
          </a:prstGeom>
          <a:ln w="12700">
            <a:solidFill>
              <a:schemeClr val="accent1">
                <a:lumMod val="75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0" idx="4"/>
          </p:cNvCxnSpPr>
          <p:nvPr/>
        </p:nvCxnSpPr>
        <p:spPr>
          <a:xfrm flipH="1">
            <a:off x="4894307" y="2993145"/>
            <a:ext cx="2275" cy="604386"/>
          </a:xfrm>
          <a:prstGeom prst="line">
            <a:avLst/>
          </a:prstGeom>
          <a:ln w="12700">
            <a:solidFill>
              <a:schemeClr val="accent1">
                <a:lumMod val="75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18565" y="564776"/>
            <a:ext cx="10878670"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Build two models to predict probability of success before and after launch</a:t>
            </a:r>
          </a:p>
        </p:txBody>
      </p:sp>
      <p:grpSp>
        <p:nvGrpSpPr>
          <p:cNvPr id="3" name="Group 2"/>
          <p:cNvGrpSpPr/>
          <p:nvPr/>
        </p:nvGrpSpPr>
        <p:grpSpPr>
          <a:xfrm>
            <a:off x="927846" y="1775297"/>
            <a:ext cx="2790267" cy="4371538"/>
            <a:chOff x="1761560" y="1854450"/>
            <a:chExt cx="2318360" cy="4371538"/>
          </a:xfrm>
        </p:grpSpPr>
        <p:sp>
          <p:nvSpPr>
            <p:cNvPr id="4" name="Round Same Side Corner Rectangle 3"/>
            <p:cNvSpPr/>
            <p:nvPr/>
          </p:nvSpPr>
          <p:spPr>
            <a:xfrm>
              <a:off x="1761560" y="1854450"/>
              <a:ext cx="2318360" cy="1150564"/>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61560" y="5978719"/>
              <a:ext cx="2318360" cy="247269"/>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71818" y="2789276"/>
              <a:ext cx="2302905" cy="3189445"/>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968187" y="1883355"/>
            <a:ext cx="2784013" cy="769441"/>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Pre-launch success prediction model</a:t>
            </a:r>
            <a:endParaRPr lang="en-US" sz="2200">
              <a:solidFill>
                <a:schemeClr val="bg1"/>
              </a:solidFill>
              <a:latin typeface="Gill Sans MT" panose="020B0502020104020203" pitchFamily="34" charset="0"/>
            </a:endParaRPr>
          </a:p>
        </p:txBody>
      </p:sp>
      <p:sp>
        <p:nvSpPr>
          <p:cNvPr id="8" name="TextBox 7"/>
          <p:cNvSpPr txBox="1"/>
          <p:nvPr/>
        </p:nvSpPr>
        <p:spPr>
          <a:xfrm>
            <a:off x="1037060" y="3151110"/>
            <a:ext cx="2541495" cy="2031325"/>
          </a:xfrm>
          <a:prstGeom prst="rect">
            <a:avLst/>
          </a:prstGeom>
          <a:noFill/>
        </p:spPr>
        <p:txBody>
          <a:bodyPr wrap="square" rtlCol="0">
            <a:spAutoFit/>
          </a:bodyPr>
          <a:lstStyle/>
          <a:p>
            <a:r>
              <a:rPr lang="en-IN">
                <a:solidFill>
                  <a:schemeClr val="bg2">
                    <a:lumMod val="50000"/>
                  </a:schemeClr>
                </a:solidFill>
                <a:latin typeface="Gill Sans MT" panose="020B0502020104020203" pitchFamily="34" charset="0"/>
              </a:rPr>
              <a:t>Use pre-launch campaign attributes such as Project theme, content quality, campaign creation time, planned duration and goal amount to predict probability of success</a:t>
            </a:r>
          </a:p>
        </p:txBody>
      </p:sp>
      <p:cxnSp>
        <p:nvCxnSpPr>
          <p:cNvPr id="11" name="Straight Connector 10"/>
          <p:cNvCxnSpPr/>
          <p:nvPr/>
        </p:nvCxnSpPr>
        <p:spPr>
          <a:xfrm>
            <a:off x="4773706" y="2894842"/>
            <a:ext cx="3133164" cy="0"/>
          </a:xfrm>
          <a:prstGeom prst="line">
            <a:avLst/>
          </a:prstGeom>
          <a:ln w="19050">
            <a:solidFill>
              <a:srgbClr val="D42F2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73706" y="3731261"/>
            <a:ext cx="3133164" cy="0"/>
          </a:xfrm>
          <a:prstGeom prst="line">
            <a:avLst/>
          </a:prstGeom>
          <a:ln w="19050">
            <a:solidFill>
              <a:srgbClr val="D42F2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73706" y="4567680"/>
            <a:ext cx="3133164" cy="0"/>
          </a:xfrm>
          <a:prstGeom prst="line">
            <a:avLst/>
          </a:prstGeom>
          <a:ln w="19050">
            <a:solidFill>
              <a:srgbClr val="D42F2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73706" y="5404100"/>
            <a:ext cx="3133164" cy="0"/>
          </a:xfrm>
          <a:prstGeom prst="line">
            <a:avLst/>
          </a:prstGeom>
          <a:ln w="19050">
            <a:solidFill>
              <a:srgbClr val="D42F2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Oval 15"/>
          <p:cNvSpPr/>
          <p:nvPr/>
        </p:nvSpPr>
        <p:spPr>
          <a:xfrm flipV="1">
            <a:off x="4781131" y="2781666"/>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flipV="1">
            <a:off x="7687943" y="2781666"/>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flipV="1">
            <a:off x="6227112" y="2781666"/>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flipV="1">
            <a:off x="4781131" y="3597531"/>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flipV="1">
            <a:off x="7687943" y="3597531"/>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flipV="1">
            <a:off x="6227112" y="3597531"/>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flipV="1">
            <a:off x="4781131" y="4453823"/>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flipV="1">
            <a:off x="7687943" y="4453823"/>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flipV="1">
            <a:off x="6227112" y="4453823"/>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flipV="1">
            <a:off x="4781131" y="5299369"/>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flipV="1">
            <a:off x="7687943" y="5299369"/>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flipV="1">
            <a:off x="6227112" y="5299369"/>
            <a:ext cx="226352" cy="226352"/>
          </a:xfrm>
          <a:prstGeom prst="ellipse">
            <a:avLst/>
          </a:prstGeom>
          <a:solidFill>
            <a:srgbClr val="D42F2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p:cNvSpPr txBox="1"/>
          <p:nvPr/>
        </p:nvSpPr>
        <p:spPr>
          <a:xfrm>
            <a:off x="3697941" y="2633232"/>
            <a:ext cx="1152764" cy="523220"/>
          </a:xfrm>
          <a:prstGeom prst="rect">
            <a:avLst/>
          </a:prstGeom>
          <a:noFill/>
        </p:spPr>
        <p:txBody>
          <a:bodyPr wrap="square" rtlCol="0">
            <a:spAutoFit/>
          </a:bodyPr>
          <a:lstStyle/>
          <a:p>
            <a:pPr algn="ctr"/>
            <a:r>
              <a:rPr lang="en-IN" sz="1400"/>
              <a:t>Topic/Theme popularity</a:t>
            </a:r>
            <a:endParaRPr lang="en-US" sz="1400"/>
          </a:p>
        </p:txBody>
      </p:sp>
      <p:sp>
        <p:nvSpPr>
          <p:cNvPr id="29" name="TextBox 28"/>
          <p:cNvSpPr txBox="1"/>
          <p:nvPr/>
        </p:nvSpPr>
        <p:spPr>
          <a:xfrm>
            <a:off x="3848199" y="3410952"/>
            <a:ext cx="932932" cy="523220"/>
          </a:xfrm>
          <a:prstGeom prst="rect">
            <a:avLst/>
          </a:prstGeom>
          <a:noFill/>
        </p:spPr>
        <p:txBody>
          <a:bodyPr wrap="square" rtlCol="0">
            <a:spAutoFit/>
          </a:bodyPr>
          <a:lstStyle/>
          <a:p>
            <a:pPr algn="ctr"/>
            <a:r>
              <a:rPr lang="en-IN" sz="1400"/>
              <a:t>Content quality</a:t>
            </a:r>
            <a:endParaRPr lang="en-US" sz="1400"/>
          </a:p>
        </p:txBody>
      </p:sp>
      <p:sp>
        <p:nvSpPr>
          <p:cNvPr id="30" name="TextBox 29"/>
          <p:cNvSpPr txBox="1"/>
          <p:nvPr/>
        </p:nvSpPr>
        <p:spPr>
          <a:xfrm>
            <a:off x="3834752" y="4265048"/>
            <a:ext cx="932932" cy="523220"/>
          </a:xfrm>
          <a:prstGeom prst="rect">
            <a:avLst/>
          </a:prstGeom>
          <a:noFill/>
        </p:spPr>
        <p:txBody>
          <a:bodyPr wrap="square" rtlCol="0">
            <a:spAutoFit/>
          </a:bodyPr>
          <a:lstStyle/>
          <a:p>
            <a:pPr algn="ctr"/>
            <a:r>
              <a:rPr lang="en-IN" sz="1400"/>
              <a:t>Goal feasibility</a:t>
            </a:r>
            <a:endParaRPr lang="en-US" sz="1400"/>
          </a:p>
        </p:txBody>
      </p:sp>
      <p:sp>
        <p:nvSpPr>
          <p:cNvPr id="31" name="TextBox 30"/>
          <p:cNvSpPr txBox="1"/>
          <p:nvPr/>
        </p:nvSpPr>
        <p:spPr>
          <a:xfrm>
            <a:off x="3807857" y="5065478"/>
            <a:ext cx="932932" cy="523220"/>
          </a:xfrm>
          <a:prstGeom prst="rect">
            <a:avLst/>
          </a:prstGeom>
          <a:noFill/>
        </p:spPr>
        <p:txBody>
          <a:bodyPr wrap="square" rtlCol="0">
            <a:spAutoFit/>
          </a:bodyPr>
          <a:lstStyle/>
          <a:p>
            <a:pPr algn="ctr"/>
            <a:r>
              <a:rPr lang="en-IN" sz="1400"/>
              <a:t>Campaign duration</a:t>
            </a:r>
            <a:endParaRPr lang="en-US" sz="1400"/>
          </a:p>
        </p:txBody>
      </p:sp>
      <p:sp>
        <p:nvSpPr>
          <p:cNvPr id="32" name="TextBox 31"/>
          <p:cNvSpPr txBox="1"/>
          <p:nvPr/>
        </p:nvSpPr>
        <p:spPr>
          <a:xfrm>
            <a:off x="4618303" y="3050517"/>
            <a:ext cx="1134264" cy="276999"/>
          </a:xfrm>
          <a:prstGeom prst="rect">
            <a:avLst/>
          </a:prstGeom>
          <a:noFill/>
        </p:spPr>
        <p:txBody>
          <a:bodyPr wrap="square" rtlCol="0">
            <a:spAutoFit/>
          </a:bodyPr>
          <a:lstStyle/>
          <a:p>
            <a:pPr algn="ctr"/>
            <a:r>
              <a:rPr lang="en-IN" sz="1200">
                <a:solidFill>
                  <a:schemeClr val="bg2">
                    <a:lumMod val="50000"/>
                  </a:schemeClr>
                </a:solidFill>
              </a:rPr>
              <a:t>High </a:t>
            </a:r>
            <a:endParaRPr lang="en-US" sz="1200">
              <a:solidFill>
                <a:schemeClr val="bg2">
                  <a:lumMod val="50000"/>
                </a:schemeClr>
              </a:solidFill>
            </a:endParaRPr>
          </a:p>
        </p:txBody>
      </p:sp>
      <p:sp>
        <p:nvSpPr>
          <p:cNvPr id="33" name="TextBox 32"/>
          <p:cNvSpPr txBox="1"/>
          <p:nvPr/>
        </p:nvSpPr>
        <p:spPr>
          <a:xfrm>
            <a:off x="5916706" y="3050517"/>
            <a:ext cx="1267227" cy="276999"/>
          </a:xfrm>
          <a:prstGeom prst="rect">
            <a:avLst/>
          </a:prstGeom>
          <a:noFill/>
        </p:spPr>
        <p:txBody>
          <a:bodyPr wrap="square" rtlCol="0">
            <a:spAutoFit/>
          </a:bodyPr>
          <a:lstStyle/>
          <a:p>
            <a:pPr algn="ctr"/>
            <a:r>
              <a:rPr lang="en-IN" sz="1200">
                <a:solidFill>
                  <a:schemeClr val="bg2">
                    <a:lumMod val="50000"/>
                  </a:schemeClr>
                </a:solidFill>
              </a:rPr>
              <a:t>Medium </a:t>
            </a:r>
            <a:endParaRPr lang="en-US" sz="1200">
              <a:solidFill>
                <a:schemeClr val="bg2">
                  <a:lumMod val="50000"/>
                </a:schemeClr>
              </a:solidFill>
            </a:endParaRPr>
          </a:p>
        </p:txBody>
      </p:sp>
      <p:sp>
        <p:nvSpPr>
          <p:cNvPr id="34" name="TextBox 33"/>
          <p:cNvSpPr txBox="1"/>
          <p:nvPr/>
        </p:nvSpPr>
        <p:spPr>
          <a:xfrm>
            <a:off x="7295981" y="3078700"/>
            <a:ext cx="1134264" cy="276999"/>
          </a:xfrm>
          <a:prstGeom prst="rect">
            <a:avLst/>
          </a:prstGeom>
          <a:noFill/>
        </p:spPr>
        <p:txBody>
          <a:bodyPr wrap="square" rtlCol="0">
            <a:spAutoFit/>
          </a:bodyPr>
          <a:lstStyle/>
          <a:p>
            <a:pPr algn="ctr"/>
            <a:r>
              <a:rPr lang="en-IN" sz="1200">
                <a:solidFill>
                  <a:schemeClr val="bg2">
                    <a:lumMod val="50000"/>
                  </a:schemeClr>
                </a:solidFill>
              </a:rPr>
              <a:t>Low</a:t>
            </a:r>
            <a:endParaRPr lang="en-US" sz="1200">
              <a:solidFill>
                <a:schemeClr val="bg2">
                  <a:lumMod val="50000"/>
                </a:schemeClr>
              </a:solidFill>
            </a:endParaRPr>
          </a:p>
        </p:txBody>
      </p:sp>
      <p:sp>
        <p:nvSpPr>
          <p:cNvPr id="35" name="TextBox 34"/>
          <p:cNvSpPr txBox="1"/>
          <p:nvPr/>
        </p:nvSpPr>
        <p:spPr>
          <a:xfrm>
            <a:off x="4369655" y="3858008"/>
            <a:ext cx="1134264" cy="276999"/>
          </a:xfrm>
          <a:prstGeom prst="rect">
            <a:avLst/>
          </a:prstGeom>
          <a:noFill/>
        </p:spPr>
        <p:txBody>
          <a:bodyPr wrap="square" rtlCol="0">
            <a:spAutoFit/>
          </a:bodyPr>
          <a:lstStyle/>
          <a:p>
            <a:pPr algn="ctr"/>
            <a:r>
              <a:rPr lang="en-IN" sz="1200">
                <a:solidFill>
                  <a:schemeClr val="bg2">
                    <a:lumMod val="50000"/>
                  </a:schemeClr>
                </a:solidFill>
              </a:rPr>
              <a:t>High </a:t>
            </a:r>
            <a:endParaRPr lang="en-US" sz="1200">
              <a:solidFill>
                <a:schemeClr val="bg2">
                  <a:lumMod val="50000"/>
                </a:schemeClr>
              </a:solidFill>
            </a:endParaRPr>
          </a:p>
        </p:txBody>
      </p:sp>
      <p:sp>
        <p:nvSpPr>
          <p:cNvPr id="36" name="TextBox 35"/>
          <p:cNvSpPr txBox="1"/>
          <p:nvPr/>
        </p:nvSpPr>
        <p:spPr>
          <a:xfrm>
            <a:off x="5773156" y="3858008"/>
            <a:ext cx="1134264" cy="276999"/>
          </a:xfrm>
          <a:prstGeom prst="rect">
            <a:avLst/>
          </a:prstGeom>
          <a:noFill/>
        </p:spPr>
        <p:txBody>
          <a:bodyPr wrap="square" rtlCol="0">
            <a:spAutoFit/>
          </a:bodyPr>
          <a:lstStyle/>
          <a:p>
            <a:pPr algn="ctr"/>
            <a:r>
              <a:rPr lang="en-IN" sz="1200">
                <a:solidFill>
                  <a:schemeClr val="bg2">
                    <a:lumMod val="50000"/>
                  </a:schemeClr>
                </a:solidFill>
              </a:rPr>
              <a:t>Medium </a:t>
            </a:r>
            <a:endParaRPr lang="en-US" sz="1200">
              <a:solidFill>
                <a:schemeClr val="bg2">
                  <a:lumMod val="50000"/>
                </a:schemeClr>
              </a:solidFill>
            </a:endParaRPr>
          </a:p>
        </p:txBody>
      </p:sp>
      <p:sp>
        <p:nvSpPr>
          <p:cNvPr id="37" name="TextBox 36"/>
          <p:cNvSpPr txBox="1"/>
          <p:nvPr/>
        </p:nvSpPr>
        <p:spPr>
          <a:xfrm>
            <a:off x="7183933" y="3858008"/>
            <a:ext cx="1134264" cy="276999"/>
          </a:xfrm>
          <a:prstGeom prst="rect">
            <a:avLst/>
          </a:prstGeom>
          <a:noFill/>
        </p:spPr>
        <p:txBody>
          <a:bodyPr wrap="square" rtlCol="0">
            <a:spAutoFit/>
          </a:bodyPr>
          <a:lstStyle/>
          <a:p>
            <a:pPr algn="ctr"/>
            <a:r>
              <a:rPr lang="en-IN" sz="1200">
                <a:solidFill>
                  <a:schemeClr val="bg2">
                    <a:lumMod val="50000"/>
                  </a:schemeClr>
                </a:solidFill>
              </a:rPr>
              <a:t>Low </a:t>
            </a:r>
            <a:endParaRPr lang="en-US" sz="1200">
              <a:solidFill>
                <a:schemeClr val="bg2">
                  <a:lumMod val="50000"/>
                </a:schemeClr>
              </a:solidFill>
            </a:endParaRPr>
          </a:p>
        </p:txBody>
      </p:sp>
      <p:sp>
        <p:nvSpPr>
          <p:cNvPr id="38" name="TextBox 37"/>
          <p:cNvSpPr txBox="1"/>
          <p:nvPr/>
        </p:nvSpPr>
        <p:spPr>
          <a:xfrm>
            <a:off x="4618303" y="4734150"/>
            <a:ext cx="1134264" cy="276999"/>
          </a:xfrm>
          <a:prstGeom prst="rect">
            <a:avLst/>
          </a:prstGeom>
          <a:noFill/>
        </p:spPr>
        <p:txBody>
          <a:bodyPr wrap="square" rtlCol="0">
            <a:spAutoFit/>
          </a:bodyPr>
          <a:lstStyle/>
          <a:p>
            <a:pPr algn="ctr"/>
            <a:r>
              <a:rPr lang="en-IN" sz="1200">
                <a:solidFill>
                  <a:schemeClr val="bg2">
                    <a:lumMod val="50000"/>
                  </a:schemeClr>
                </a:solidFill>
              </a:rPr>
              <a:t>Optimal</a:t>
            </a:r>
            <a:endParaRPr lang="en-US" sz="1200">
              <a:solidFill>
                <a:schemeClr val="bg2">
                  <a:lumMod val="50000"/>
                </a:schemeClr>
              </a:solidFill>
            </a:endParaRPr>
          </a:p>
        </p:txBody>
      </p:sp>
      <p:sp>
        <p:nvSpPr>
          <p:cNvPr id="39" name="TextBox 38"/>
          <p:cNvSpPr txBox="1"/>
          <p:nvPr/>
        </p:nvSpPr>
        <p:spPr>
          <a:xfrm>
            <a:off x="5916706" y="4734150"/>
            <a:ext cx="1267227" cy="276999"/>
          </a:xfrm>
          <a:prstGeom prst="rect">
            <a:avLst/>
          </a:prstGeom>
          <a:noFill/>
        </p:spPr>
        <p:txBody>
          <a:bodyPr wrap="square" rtlCol="0">
            <a:spAutoFit/>
          </a:bodyPr>
          <a:lstStyle/>
          <a:p>
            <a:pPr algn="ctr"/>
            <a:r>
              <a:rPr lang="en-IN" sz="1200">
                <a:solidFill>
                  <a:schemeClr val="bg2">
                    <a:lumMod val="50000"/>
                  </a:schemeClr>
                </a:solidFill>
              </a:rPr>
              <a:t>Reasonable </a:t>
            </a:r>
            <a:endParaRPr lang="en-US" sz="1200">
              <a:solidFill>
                <a:schemeClr val="bg2">
                  <a:lumMod val="50000"/>
                </a:schemeClr>
              </a:solidFill>
            </a:endParaRPr>
          </a:p>
        </p:txBody>
      </p:sp>
      <p:sp>
        <p:nvSpPr>
          <p:cNvPr id="40" name="TextBox 39"/>
          <p:cNvSpPr txBox="1"/>
          <p:nvPr/>
        </p:nvSpPr>
        <p:spPr>
          <a:xfrm>
            <a:off x="7295981" y="4762333"/>
            <a:ext cx="1134264" cy="276999"/>
          </a:xfrm>
          <a:prstGeom prst="rect">
            <a:avLst/>
          </a:prstGeom>
          <a:noFill/>
        </p:spPr>
        <p:txBody>
          <a:bodyPr wrap="square" rtlCol="0">
            <a:spAutoFit/>
          </a:bodyPr>
          <a:lstStyle/>
          <a:p>
            <a:pPr algn="ctr"/>
            <a:r>
              <a:rPr lang="en-IN" sz="1200">
                <a:solidFill>
                  <a:schemeClr val="bg2">
                    <a:lumMod val="50000"/>
                  </a:schemeClr>
                </a:solidFill>
              </a:rPr>
              <a:t>Unreasonable</a:t>
            </a:r>
            <a:endParaRPr lang="en-US" sz="1200">
              <a:solidFill>
                <a:schemeClr val="bg2">
                  <a:lumMod val="50000"/>
                </a:schemeClr>
              </a:solidFill>
            </a:endParaRPr>
          </a:p>
        </p:txBody>
      </p:sp>
      <p:sp>
        <p:nvSpPr>
          <p:cNvPr id="41" name="TextBox 40"/>
          <p:cNvSpPr txBox="1"/>
          <p:nvPr/>
        </p:nvSpPr>
        <p:spPr>
          <a:xfrm>
            <a:off x="4383101" y="5619865"/>
            <a:ext cx="1134264" cy="276999"/>
          </a:xfrm>
          <a:prstGeom prst="rect">
            <a:avLst/>
          </a:prstGeom>
          <a:noFill/>
        </p:spPr>
        <p:txBody>
          <a:bodyPr wrap="square" rtlCol="0">
            <a:spAutoFit/>
          </a:bodyPr>
          <a:lstStyle/>
          <a:p>
            <a:pPr algn="ctr"/>
            <a:r>
              <a:rPr lang="en-IN" sz="1200">
                <a:solidFill>
                  <a:schemeClr val="bg2">
                    <a:lumMod val="50000"/>
                  </a:schemeClr>
                </a:solidFill>
              </a:rPr>
              <a:t>Long </a:t>
            </a:r>
            <a:endParaRPr lang="en-US" sz="1200">
              <a:solidFill>
                <a:schemeClr val="bg2">
                  <a:lumMod val="50000"/>
                </a:schemeClr>
              </a:solidFill>
            </a:endParaRPr>
          </a:p>
        </p:txBody>
      </p:sp>
      <p:sp>
        <p:nvSpPr>
          <p:cNvPr id="42" name="TextBox 41"/>
          <p:cNvSpPr txBox="1"/>
          <p:nvPr/>
        </p:nvSpPr>
        <p:spPr>
          <a:xfrm>
            <a:off x="5786602" y="5619865"/>
            <a:ext cx="1134264" cy="276999"/>
          </a:xfrm>
          <a:prstGeom prst="rect">
            <a:avLst/>
          </a:prstGeom>
          <a:noFill/>
        </p:spPr>
        <p:txBody>
          <a:bodyPr wrap="square" rtlCol="0">
            <a:spAutoFit/>
          </a:bodyPr>
          <a:lstStyle/>
          <a:p>
            <a:pPr algn="ctr"/>
            <a:r>
              <a:rPr lang="en-IN" sz="1200">
                <a:solidFill>
                  <a:schemeClr val="bg2">
                    <a:lumMod val="50000"/>
                  </a:schemeClr>
                </a:solidFill>
              </a:rPr>
              <a:t>Medium </a:t>
            </a:r>
            <a:endParaRPr lang="en-US" sz="1200">
              <a:solidFill>
                <a:schemeClr val="bg2">
                  <a:lumMod val="50000"/>
                </a:schemeClr>
              </a:solidFill>
            </a:endParaRPr>
          </a:p>
        </p:txBody>
      </p:sp>
      <p:sp>
        <p:nvSpPr>
          <p:cNvPr id="43" name="TextBox 42"/>
          <p:cNvSpPr txBox="1"/>
          <p:nvPr/>
        </p:nvSpPr>
        <p:spPr>
          <a:xfrm>
            <a:off x="7197379" y="5619865"/>
            <a:ext cx="1134264" cy="276999"/>
          </a:xfrm>
          <a:prstGeom prst="rect">
            <a:avLst/>
          </a:prstGeom>
          <a:noFill/>
        </p:spPr>
        <p:txBody>
          <a:bodyPr wrap="square" rtlCol="0">
            <a:spAutoFit/>
          </a:bodyPr>
          <a:lstStyle/>
          <a:p>
            <a:pPr algn="ctr"/>
            <a:r>
              <a:rPr lang="en-IN" sz="1200">
                <a:solidFill>
                  <a:schemeClr val="bg2">
                    <a:lumMod val="50000"/>
                  </a:schemeClr>
                </a:solidFill>
              </a:rPr>
              <a:t>Short </a:t>
            </a:r>
            <a:endParaRPr lang="en-US" sz="1200">
              <a:solidFill>
                <a:schemeClr val="bg2">
                  <a:lumMod val="50000"/>
                </a:schemeClr>
              </a:solidFill>
            </a:endParaRPr>
          </a:p>
        </p:txBody>
      </p:sp>
      <p:sp>
        <p:nvSpPr>
          <p:cNvPr id="60" name="TextBox 59"/>
          <p:cNvSpPr txBox="1"/>
          <p:nvPr/>
        </p:nvSpPr>
        <p:spPr>
          <a:xfrm>
            <a:off x="7183934" y="5870529"/>
            <a:ext cx="1614914" cy="307777"/>
          </a:xfrm>
          <a:prstGeom prst="rect">
            <a:avLst/>
          </a:prstGeom>
          <a:noFill/>
        </p:spPr>
        <p:txBody>
          <a:bodyPr wrap="square" rtlCol="0">
            <a:spAutoFit/>
          </a:bodyPr>
          <a:lstStyle/>
          <a:p>
            <a:r>
              <a:rPr lang="en-IN" sz="1400">
                <a:solidFill>
                  <a:schemeClr val="accent1">
                    <a:lumMod val="75000"/>
                  </a:schemeClr>
                </a:solidFill>
              </a:rPr>
              <a:t>Probability = 30%</a:t>
            </a:r>
            <a:endParaRPr lang="en-US" sz="1400">
              <a:solidFill>
                <a:schemeClr val="accent1">
                  <a:lumMod val="75000"/>
                </a:schemeClr>
              </a:solidFill>
            </a:endParaRPr>
          </a:p>
        </p:txBody>
      </p:sp>
      <p:sp>
        <p:nvSpPr>
          <p:cNvPr id="61" name="TextBox 60"/>
          <p:cNvSpPr txBox="1"/>
          <p:nvPr/>
        </p:nvSpPr>
        <p:spPr>
          <a:xfrm>
            <a:off x="5551311" y="5864134"/>
            <a:ext cx="1513522" cy="307777"/>
          </a:xfrm>
          <a:prstGeom prst="rect">
            <a:avLst/>
          </a:prstGeom>
          <a:noFill/>
        </p:spPr>
        <p:txBody>
          <a:bodyPr wrap="square" rtlCol="0">
            <a:spAutoFit/>
          </a:bodyPr>
          <a:lstStyle/>
          <a:p>
            <a:r>
              <a:rPr lang="en-IN" sz="1400">
                <a:solidFill>
                  <a:schemeClr val="accent4"/>
                </a:solidFill>
              </a:rPr>
              <a:t>Probability = 20%</a:t>
            </a:r>
            <a:endParaRPr lang="en-US" sz="1400">
              <a:solidFill>
                <a:schemeClr val="accent4"/>
              </a:solidFill>
            </a:endParaRPr>
          </a:p>
        </p:txBody>
      </p:sp>
      <p:sp>
        <p:nvSpPr>
          <p:cNvPr id="62" name="TextBox 61"/>
          <p:cNvSpPr txBox="1"/>
          <p:nvPr/>
        </p:nvSpPr>
        <p:spPr>
          <a:xfrm>
            <a:off x="4537227" y="1831903"/>
            <a:ext cx="3537215" cy="715089"/>
          </a:xfrm>
          <a:prstGeom prst="roundRect">
            <a:avLst/>
          </a:prstGeom>
          <a:solidFill>
            <a:srgbClr val="D42F2F"/>
          </a:solidFill>
        </p:spPr>
        <p:txBody>
          <a:bodyPr wrap="square" rtlCol="0">
            <a:spAutoFit/>
          </a:bodyPr>
          <a:lstStyle/>
          <a:p>
            <a:pPr algn="ctr"/>
            <a:r>
              <a:rPr lang="en-IN">
                <a:solidFill>
                  <a:schemeClr val="bg1"/>
                </a:solidFill>
              </a:rPr>
              <a:t>Identify shortcomings for recommendations</a:t>
            </a:r>
            <a:endParaRPr lang="en-US">
              <a:solidFill>
                <a:schemeClr val="bg1"/>
              </a:solidFill>
            </a:endParaRPr>
          </a:p>
        </p:txBody>
      </p:sp>
      <p:grpSp>
        <p:nvGrpSpPr>
          <p:cNvPr id="63" name="Group 62"/>
          <p:cNvGrpSpPr/>
          <p:nvPr/>
        </p:nvGrpSpPr>
        <p:grpSpPr>
          <a:xfrm>
            <a:off x="8857993" y="1775297"/>
            <a:ext cx="2790267" cy="4371538"/>
            <a:chOff x="1761560" y="1854450"/>
            <a:chExt cx="2318360" cy="4371538"/>
          </a:xfrm>
        </p:grpSpPr>
        <p:sp>
          <p:nvSpPr>
            <p:cNvPr id="64" name="Round Same Side Corner Rectangle 63"/>
            <p:cNvSpPr/>
            <p:nvPr/>
          </p:nvSpPr>
          <p:spPr>
            <a:xfrm>
              <a:off x="1761560" y="1854450"/>
              <a:ext cx="2318360" cy="1150564"/>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761560" y="5978719"/>
              <a:ext cx="2318360" cy="247269"/>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771818" y="2789276"/>
              <a:ext cx="2302905" cy="3189445"/>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p:cNvSpPr txBox="1"/>
          <p:nvPr/>
        </p:nvSpPr>
        <p:spPr>
          <a:xfrm>
            <a:off x="8898334" y="1831096"/>
            <a:ext cx="2784013" cy="769441"/>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Post-launch success prediction model</a:t>
            </a:r>
            <a:endParaRPr lang="en-US" sz="2200">
              <a:solidFill>
                <a:schemeClr val="bg1"/>
              </a:solidFill>
              <a:latin typeface="Gill Sans MT" panose="020B0502020104020203" pitchFamily="34" charset="0"/>
            </a:endParaRPr>
          </a:p>
        </p:txBody>
      </p:sp>
      <p:sp>
        <p:nvSpPr>
          <p:cNvPr id="68" name="TextBox 67"/>
          <p:cNvSpPr txBox="1"/>
          <p:nvPr/>
        </p:nvSpPr>
        <p:spPr>
          <a:xfrm>
            <a:off x="9019592" y="3196587"/>
            <a:ext cx="2541495" cy="2308324"/>
          </a:xfrm>
          <a:prstGeom prst="rect">
            <a:avLst/>
          </a:prstGeom>
          <a:noFill/>
        </p:spPr>
        <p:txBody>
          <a:bodyPr wrap="square" rtlCol="0">
            <a:spAutoFit/>
          </a:bodyPr>
          <a:lstStyle/>
          <a:p>
            <a:r>
              <a:rPr lang="en-IN">
                <a:solidFill>
                  <a:schemeClr val="bg2">
                    <a:lumMod val="50000"/>
                  </a:schemeClr>
                </a:solidFill>
                <a:latin typeface="Gill Sans MT" panose="020B0502020104020203" pitchFamily="34" charset="0"/>
              </a:rPr>
              <a:t>Post the campaign launch, track leading indicators such as # backers, amount pledged, staff pick and additional predictors to refresh probabilities and revise recommendations</a:t>
            </a:r>
          </a:p>
        </p:txBody>
      </p:sp>
      <p:pic>
        <p:nvPicPr>
          <p:cNvPr id="10"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12824" y="6178306"/>
            <a:ext cx="609600" cy="609600"/>
          </a:xfrm>
          <a:prstGeom prst="rect">
            <a:avLst/>
          </a:prstGeom>
          <a:solidFill>
            <a:schemeClr val="accent1"/>
          </a:solidFill>
        </p:spPr>
      </p:pic>
    </p:spTree>
    <p:extLst>
      <p:ext uri="{BB962C8B-B14F-4D97-AF65-F5344CB8AC3E}">
        <p14:creationId xmlns:p14="http://schemas.microsoft.com/office/powerpoint/2010/main" val="811647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21"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564776"/>
            <a:ext cx="10878670"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Use text mining to convert text data to predictors</a:t>
            </a:r>
          </a:p>
        </p:txBody>
      </p:sp>
      <p:graphicFrame>
        <p:nvGraphicFramePr>
          <p:cNvPr id="13" name="Table 12"/>
          <p:cNvGraphicFramePr>
            <a:graphicFrameLocks noGrp="1"/>
          </p:cNvGraphicFramePr>
          <p:nvPr>
            <p:extLst>
              <p:ext uri="{D42A27DB-BD31-4B8C-83A1-F6EECF244321}">
                <p14:modId xmlns:p14="http://schemas.microsoft.com/office/powerpoint/2010/main" val="412866134"/>
              </p:ext>
            </p:extLst>
          </p:nvPr>
        </p:nvGraphicFramePr>
        <p:xfrm>
          <a:off x="618565" y="2212291"/>
          <a:ext cx="2729753" cy="2462639"/>
        </p:xfrm>
        <a:graphic>
          <a:graphicData uri="http://schemas.openxmlformats.org/drawingml/2006/table">
            <a:tbl>
              <a:tblPr firstRow="1" bandRow="1">
                <a:tableStyleId>{5C22544A-7EE6-4342-B048-85BDC9FD1C3A}</a:tableStyleId>
              </a:tblPr>
              <a:tblGrid>
                <a:gridCol w="2729753">
                  <a:extLst>
                    <a:ext uri="{9D8B030D-6E8A-4147-A177-3AD203B41FA5}">
                      <a16:colId xmlns:a16="http://schemas.microsoft.com/office/drawing/2014/main" val="20000"/>
                    </a:ext>
                  </a:extLst>
                </a:gridCol>
              </a:tblGrid>
              <a:tr h="611593">
                <a:tc>
                  <a:txBody>
                    <a:bodyPr/>
                    <a:lstStyle/>
                    <a:p>
                      <a:pPr algn="ctr"/>
                      <a:r>
                        <a:rPr lang="en-IN" sz="2000" b="0">
                          <a:solidFill>
                            <a:schemeClr val="bg1"/>
                          </a:solidFill>
                          <a:latin typeface="Gill Sans MT" panose="020B0502020104020203" pitchFamily="34" charset="0"/>
                        </a:rPr>
                        <a:t>Text fields</a:t>
                      </a:r>
                      <a:endParaRPr lang="en-US" sz="2000" b="0">
                        <a:solidFill>
                          <a:schemeClr val="bg1"/>
                        </a:solidFill>
                        <a:latin typeface="Gill Sans MT" panose="020B0502020104020203" pitchFamily="34" charset="0"/>
                      </a:endParaRPr>
                    </a:p>
                  </a:txBody>
                  <a:tcPr anchor="ctr">
                    <a:solidFill>
                      <a:srgbClr val="D42F2F"/>
                    </a:solidFill>
                  </a:tcPr>
                </a:tc>
                <a:extLst>
                  <a:ext uri="{0D108BD9-81ED-4DB2-BD59-A6C34878D82A}">
                    <a16:rowId xmlns:a16="http://schemas.microsoft.com/office/drawing/2014/main" val="10000"/>
                  </a:ext>
                </a:extLst>
              </a:tr>
              <a:tr h="925523">
                <a:tc>
                  <a:txBody>
                    <a:bodyPr/>
                    <a:lstStyle/>
                    <a:p>
                      <a:pPr algn="ctr"/>
                      <a:r>
                        <a:rPr lang="en-IN">
                          <a:solidFill>
                            <a:srgbClr val="D42F2F"/>
                          </a:solidFill>
                        </a:rPr>
                        <a:t>Project Name</a:t>
                      </a:r>
                      <a:endParaRPr lang="en-US">
                        <a:solidFill>
                          <a:srgbClr val="D42F2F"/>
                        </a:solidFill>
                      </a:endParaRPr>
                    </a:p>
                  </a:txBody>
                  <a:tcPr anchor="ctr">
                    <a:lnB w="19050" cap="flat" cmpd="sng" algn="ctr">
                      <a:solidFill>
                        <a:srgbClr val="D42F2F"/>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25523">
                <a:tc>
                  <a:txBody>
                    <a:bodyPr/>
                    <a:lstStyle/>
                    <a:p>
                      <a:pPr algn="ctr"/>
                      <a:r>
                        <a:rPr lang="en-IN">
                          <a:solidFill>
                            <a:srgbClr val="D42F2F"/>
                          </a:solidFill>
                        </a:rPr>
                        <a:t>Blurb</a:t>
                      </a:r>
                      <a:endParaRPr lang="en-US">
                        <a:solidFill>
                          <a:srgbClr val="D42F2F"/>
                        </a:solidFill>
                      </a:endParaRPr>
                    </a:p>
                  </a:txBody>
                  <a:tcPr anchor="ctr">
                    <a:lnT w="19050" cap="flat" cmpd="sng" algn="ctr">
                      <a:solidFill>
                        <a:srgbClr val="D42F2F"/>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grpSp>
        <p:nvGrpSpPr>
          <p:cNvPr id="22" name="Group 21"/>
          <p:cNvGrpSpPr/>
          <p:nvPr/>
        </p:nvGrpSpPr>
        <p:grpSpPr>
          <a:xfrm>
            <a:off x="4295754" y="2891123"/>
            <a:ext cx="1668017" cy="1473034"/>
            <a:chOff x="4389883" y="3186957"/>
            <a:chExt cx="1668017" cy="1473034"/>
          </a:xfrm>
        </p:grpSpPr>
        <p:sp>
          <p:nvSpPr>
            <p:cNvPr id="21" name="Rectangle 20"/>
            <p:cNvSpPr/>
            <p:nvPr/>
          </p:nvSpPr>
          <p:spPr>
            <a:xfrm>
              <a:off x="4389883" y="3186957"/>
              <a:ext cx="1668017" cy="1473034"/>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4589929" y="3359765"/>
              <a:ext cx="1326777" cy="1127418"/>
              <a:chOff x="5504329" y="3659735"/>
              <a:chExt cx="978086" cy="858477"/>
            </a:xfrm>
          </p:grpSpPr>
          <p:sp>
            <p:nvSpPr>
              <p:cNvPr id="16" name="Freeform 57"/>
              <p:cNvSpPr>
                <a:spLocks noEditPoints="1"/>
              </p:cNvSpPr>
              <p:nvPr/>
            </p:nvSpPr>
            <p:spPr bwMode="auto">
              <a:xfrm>
                <a:off x="5657663" y="3659735"/>
                <a:ext cx="518085" cy="527478"/>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57"/>
              <p:cNvSpPr>
                <a:spLocks noEditPoints="1"/>
              </p:cNvSpPr>
              <p:nvPr/>
            </p:nvSpPr>
            <p:spPr bwMode="auto">
              <a:xfrm>
                <a:off x="5504329" y="4068349"/>
                <a:ext cx="412376" cy="44986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57"/>
              <p:cNvSpPr>
                <a:spLocks noEditPoints="1"/>
              </p:cNvSpPr>
              <p:nvPr/>
            </p:nvSpPr>
            <p:spPr bwMode="auto">
              <a:xfrm>
                <a:off x="6070039" y="3962281"/>
                <a:ext cx="412376" cy="44986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TextBox 22"/>
          <p:cNvSpPr txBox="1"/>
          <p:nvPr/>
        </p:nvSpPr>
        <p:spPr>
          <a:xfrm>
            <a:off x="4295753" y="2501154"/>
            <a:ext cx="1782317" cy="369332"/>
          </a:xfrm>
          <a:prstGeom prst="rect">
            <a:avLst/>
          </a:prstGeom>
          <a:noFill/>
        </p:spPr>
        <p:txBody>
          <a:bodyPr wrap="square" rtlCol="0">
            <a:spAutoFit/>
          </a:bodyPr>
          <a:lstStyle/>
          <a:p>
            <a:r>
              <a:rPr lang="en-IN"/>
              <a:t>NLP Algorithms</a:t>
            </a:r>
            <a:endParaRPr lang="en-US"/>
          </a:p>
        </p:txBody>
      </p:sp>
      <p:graphicFrame>
        <p:nvGraphicFramePr>
          <p:cNvPr id="24" name="Table 23"/>
          <p:cNvGraphicFramePr>
            <a:graphicFrameLocks noGrp="1"/>
          </p:cNvGraphicFramePr>
          <p:nvPr>
            <p:extLst>
              <p:ext uri="{D42A27DB-BD31-4B8C-83A1-F6EECF244321}">
                <p14:modId xmlns:p14="http://schemas.microsoft.com/office/powerpoint/2010/main" val="1089906092"/>
              </p:ext>
            </p:extLst>
          </p:nvPr>
        </p:nvGraphicFramePr>
        <p:xfrm>
          <a:off x="8818384" y="2212290"/>
          <a:ext cx="2477837" cy="3089115"/>
        </p:xfrm>
        <a:graphic>
          <a:graphicData uri="http://schemas.openxmlformats.org/drawingml/2006/table">
            <a:tbl>
              <a:tblPr firstRow="1" bandRow="1">
                <a:tableStyleId>{5C22544A-7EE6-4342-B048-85BDC9FD1C3A}</a:tableStyleId>
              </a:tblPr>
              <a:tblGrid>
                <a:gridCol w="2477837">
                  <a:extLst>
                    <a:ext uri="{9D8B030D-6E8A-4147-A177-3AD203B41FA5}">
                      <a16:colId xmlns:a16="http://schemas.microsoft.com/office/drawing/2014/main" val="20000"/>
                    </a:ext>
                  </a:extLst>
                </a:gridCol>
              </a:tblGrid>
              <a:tr h="707182">
                <a:tc>
                  <a:txBody>
                    <a:bodyPr/>
                    <a:lstStyle/>
                    <a:p>
                      <a:pPr algn="ctr"/>
                      <a:r>
                        <a:rPr lang="en-IN" sz="2000" b="0">
                          <a:solidFill>
                            <a:schemeClr val="bg1"/>
                          </a:solidFill>
                          <a:latin typeface="Gill Sans MT" panose="020B0502020104020203" pitchFamily="34" charset="0"/>
                        </a:rPr>
                        <a:t>Outputs</a:t>
                      </a:r>
                      <a:endParaRPr lang="en-US" sz="2000" b="0">
                        <a:solidFill>
                          <a:schemeClr val="bg1"/>
                        </a:solidFill>
                        <a:latin typeface="Gill Sans MT" panose="020B0502020104020203" pitchFamily="34" charset="0"/>
                      </a:endParaRPr>
                    </a:p>
                  </a:txBody>
                  <a:tcPr anchor="ctr">
                    <a:solidFill>
                      <a:srgbClr val="D42F2F"/>
                    </a:solidFill>
                  </a:tcPr>
                </a:tc>
                <a:extLst>
                  <a:ext uri="{0D108BD9-81ED-4DB2-BD59-A6C34878D82A}">
                    <a16:rowId xmlns:a16="http://schemas.microsoft.com/office/drawing/2014/main" val="10000"/>
                  </a:ext>
                </a:extLst>
              </a:tr>
              <a:tr h="918893">
                <a:tc>
                  <a:txBody>
                    <a:bodyPr/>
                    <a:lstStyle/>
                    <a:p>
                      <a:pPr algn="ctr"/>
                      <a:r>
                        <a:rPr lang="en-IN" err="1">
                          <a:solidFill>
                            <a:srgbClr val="D42F2F"/>
                          </a:solidFill>
                        </a:rPr>
                        <a:t>Flesch</a:t>
                      </a:r>
                      <a:r>
                        <a:rPr lang="en-IN">
                          <a:solidFill>
                            <a:srgbClr val="D42F2F"/>
                          </a:solidFill>
                        </a:rPr>
                        <a:t> readability</a:t>
                      </a:r>
                      <a:r>
                        <a:rPr lang="en-IN" baseline="0">
                          <a:solidFill>
                            <a:srgbClr val="D42F2F"/>
                          </a:solidFill>
                        </a:rPr>
                        <a:t> score</a:t>
                      </a:r>
                      <a:endParaRPr lang="en-US">
                        <a:solidFill>
                          <a:srgbClr val="D42F2F"/>
                        </a:solidFill>
                      </a:endParaRPr>
                    </a:p>
                  </a:txBody>
                  <a:tcPr anchor="ctr">
                    <a:solidFill>
                      <a:schemeClr val="bg1"/>
                    </a:solidFill>
                  </a:tcPr>
                </a:tc>
                <a:extLst>
                  <a:ext uri="{0D108BD9-81ED-4DB2-BD59-A6C34878D82A}">
                    <a16:rowId xmlns:a16="http://schemas.microsoft.com/office/drawing/2014/main" val="10001"/>
                  </a:ext>
                </a:extLst>
              </a:tr>
              <a:tr h="1123601">
                <a:tc>
                  <a:txBody>
                    <a:bodyPr/>
                    <a:lstStyle/>
                    <a:p>
                      <a:pPr algn="ctr"/>
                      <a:r>
                        <a:rPr lang="en-IN">
                          <a:solidFill>
                            <a:srgbClr val="D42F2F"/>
                          </a:solidFill>
                        </a:rPr>
                        <a:t>Bag-Of-Words feature</a:t>
                      </a:r>
                      <a:r>
                        <a:rPr lang="en-IN" baseline="0">
                          <a:solidFill>
                            <a:srgbClr val="D42F2F"/>
                          </a:solidFill>
                        </a:rPr>
                        <a:t> matrix ~ 2,500 features</a:t>
                      </a:r>
                    </a:p>
                    <a:p>
                      <a:pPr algn="ctr"/>
                      <a:endParaRPr lang="en-IN" baseline="0">
                        <a:solidFill>
                          <a:srgbClr val="D42F2F"/>
                        </a:solidFill>
                      </a:endParaRPr>
                    </a:p>
                    <a:p>
                      <a:pPr algn="l"/>
                      <a:r>
                        <a:rPr lang="en-IN" baseline="0">
                          <a:solidFill>
                            <a:srgbClr val="D42F2F"/>
                          </a:solidFill>
                        </a:rPr>
                        <a:t>Language detection of blurb</a:t>
                      </a:r>
                      <a:endParaRPr lang="en-US">
                        <a:solidFill>
                          <a:srgbClr val="D42F2F"/>
                        </a:solidFill>
                      </a:endParaRPr>
                    </a:p>
                  </a:txBody>
                  <a:tcPr anchor="ctr">
                    <a:lnB w="19050" cap="flat" cmpd="sng" algn="ctr">
                      <a:solidFill>
                        <a:srgbClr val="D42F2F"/>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5" name="Isosceles Triangle 24"/>
          <p:cNvSpPr/>
          <p:nvPr/>
        </p:nvSpPr>
        <p:spPr>
          <a:xfrm rot="5400000">
            <a:off x="6084267" y="3488604"/>
            <a:ext cx="902897" cy="352021"/>
          </a:xfrm>
          <a:prstGeom prst="triangle">
            <a:avLst/>
          </a:prstGeom>
          <a:gradFill flip="none" rotWithShape="1">
            <a:gsLst>
              <a:gs pos="0">
                <a:srgbClr val="D42F2F">
                  <a:shade val="30000"/>
                  <a:satMod val="115000"/>
                </a:srgbClr>
              </a:gs>
              <a:gs pos="50000">
                <a:srgbClr val="D42F2F">
                  <a:shade val="67500"/>
                  <a:satMod val="115000"/>
                </a:srgbClr>
              </a:gs>
              <a:gs pos="100000">
                <a:srgbClr val="D42F2F">
                  <a:shade val="100000"/>
                  <a:satMod val="115000"/>
                </a:srgbClr>
              </a:gs>
            </a:gsLst>
            <a:lin ang="8100000" scaled="1"/>
            <a:tileRect/>
          </a:gra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stretch>
            <a:fillRect/>
          </a:stretch>
        </p:blipFill>
        <p:spPr>
          <a:xfrm>
            <a:off x="7201946" y="4021024"/>
            <a:ext cx="1565441" cy="887520"/>
          </a:xfrm>
          <a:prstGeom prst="rect">
            <a:avLst/>
          </a:prstGeom>
        </p:spPr>
      </p:pic>
      <p:pic>
        <p:nvPicPr>
          <p:cNvPr id="27" name="Picture 26"/>
          <p:cNvPicPr>
            <a:picLocks noChangeAspect="1"/>
          </p:cNvPicPr>
          <p:nvPr/>
        </p:nvPicPr>
        <p:blipFill>
          <a:blip r:embed="rId5"/>
          <a:stretch>
            <a:fillRect/>
          </a:stretch>
        </p:blipFill>
        <p:spPr>
          <a:xfrm>
            <a:off x="7159207" y="3057811"/>
            <a:ext cx="1462172" cy="806893"/>
          </a:xfrm>
          <a:prstGeom prst="rect">
            <a:avLst/>
          </a:prstGeom>
        </p:spPr>
      </p:pic>
      <p:sp>
        <p:nvSpPr>
          <p:cNvPr id="17" name="Isosceles Triangle 16"/>
          <p:cNvSpPr/>
          <p:nvPr/>
        </p:nvSpPr>
        <p:spPr>
          <a:xfrm rot="5400000">
            <a:off x="3481218" y="3488604"/>
            <a:ext cx="902897" cy="352021"/>
          </a:xfrm>
          <a:prstGeom prst="triangle">
            <a:avLst/>
          </a:prstGeom>
          <a:gradFill flip="none" rotWithShape="1">
            <a:gsLst>
              <a:gs pos="0">
                <a:srgbClr val="D42F2F">
                  <a:shade val="30000"/>
                  <a:satMod val="115000"/>
                </a:srgbClr>
              </a:gs>
              <a:gs pos="50000">
                <a:srgbClr val="D42F2F">
                  <a:shade val="67500"/>
                  <a:satMod val="115000"/>
                </a:srgbClr>
              </a:gs>
              <a:gs pos="100000">
                <a:srgbClr val="D42F2F">
                  <a:shade val="100000"/>
                  <a:satMod val="115000"/>
                </a:srgbClr>
              </a:gs>
            </a:gsLst>
            <a:lin ang="8100000" scaled="1"/>
            <a:tileRect/>
          </a:gra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69071" y="5690012"/>
            <a:ext cx="609600" cy="609600"/>
          </a:xfrm>
          <a:prstGeom prst="rect">
            <a:avLst/>
          </a:prstGeom>
          <a:solidFill>
            <a:schemeClr val="accent1"/>
          </a:solidFill>
        </p:spPr>
      </p:pic>
    </p:spTree>
    <p:extLst>
      <p:ext uri="{BB962C8B-B14F-4D97-AF65-F5344CB8AC3E}">
        <p14:creationId xmlns:p14="http://schemas.microsoft.com/office/powerpoint/2010/main" val="219891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8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564776"/>
            <a:ext cx="11053482"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Steps for generating Bag-Of-Words feature matrix (Using </a:t>
            </a:r>
            <a:r>
              <a:rPr lang="en-IN" sz="2800" err="1">
                <a:solidFill>
                  <a:srgbClr val="D42F2F"/>
                </a:solidFill>
                <a:latin typeface="Gill Sans MT" panose="020B0502020104020203" pitchFamily="34" charset="0"/>
              </a:rPr>
              <a:t>sklearn</a:t>
            </a:r>
            <a:r>
              <a:rPr lang="en-IN" sz="2800">
                <a:solidFill>
                  <a:srgbClr val="D42F2F"/>
                </a:solidFill>
                <a:latin typeface="Gill Sans MT" panose="020B0502020104020203" pitchFamily="34" charset="0"/>
              </a:rPr>
              <a:t> and </a:t>
            </a:r>
            <a:r>
              <a:rPr lang="en-IN" sz="2800" err="1">
                <a:solidFill>
                  <a:srgbClr val="D42F2F"/>
                </a:solidFill>
                <a:latin typeface="Gill Sans MT" panose="020B0502020104020203" pitchFamily="34" charset="0"/>
              </a:rPr>
              <a:t>nltk</a:t>
            </a:r>
            <a:r>
              <a:rPr lang="en-IN" sz="2800">
                <a:solidFill>
                  <a:srgbClr val="D42F2F"/>
                </a:solidFill>
                <a:latin typeface="Gill Sans MT" panose="020B0502020104020203" pitchFamily="34" charset="0"/>
              </a:rPr>
              <a:t>)</a:t>
            </a:r>
          </a:p>
        </p:txBody>
      </p:sp>
      <p:sp>
        <p:nvSpPr>
          <p:cNvPr id="3" name="TextBox 2"/>
          <p:cNvSpPr txBox="1"/>
          <p:nvPr/>
        </p:nvSpPr>
        <p:spPr>
          <a:xfrm>
            <a:off x="793376" y="1734671"/>
            <a:ext cx="9305365" cy="2862322"/>
          </a:xfrm>
          <a:prstGeom prst="rect">
            <a:avLst/>
          </a:prstGeom>
          <a:noFill/>
        </p:spPr>
        <p:txBody>
          <a:bodyPr wrap="square" rtlCol="0">
            <a:spAutoFit/>
          </a:bodyPr>
          <a:lstStyle/>
          <a:p>
            <a:pPr marL="285750" indent="-285750">
              <a:buFont typeface="Arial" panose="020B0604020202020204" pitchFamily="34" charset="0"/>
              <a:buChar char="•"/>
            </a:pPr>
            <a:r>
              <a:rPr lang="en-IN" sz="2000"/>
              <a:t>Text cleaning</a:t>
            </a:r>
          </a:p>
          <a:p>
            <a:pPr marL="742950" lvl="1" indent="-285750">
              <a:buFont typeface="Wingdings" panose="05000000000000000000" pitchFamily="2" charset="2"/>
              <a:buChar char="q"/>
            </a:pPr>
            <a:r>
              <a:rPr lang="en-IN" sz="2000"/>
              <a:t>Remove punctuations</a:t>
            </a:r>
          </a:p>
          <a:p>
            <a:pPr marL="742950" lvl="1" indent="-285750">
              <a:buFont typeface="Wingdings" panose="05000000000000000000" pitchFamily="2" charset="2"/>
              <a:buChar char="q"/>
            </a:pPr>
            <a:r>
              <a:rPr lang="en-IN" sz="2000"/>
              <a:t>Remove </a:t>
            </a:r>
            <a:r>
              <a:rPr lang="en-IN" sz="2000" err="1"/>
              <a:t>stopwords</a:t>
            </a:r>
            <a:endParaRPr lang="en-IN" sz="2000"/>
          </a:p>
          <a:p>
            <a:pPr marL="742950" lvl="1" indent="-285750">
              <a:buFont typeface="Wingdings" panose="05000000000000000000" pitchFamily="2" charset="2"/>
              <a:buChar char="q"/>
            </a:pPr>
            <a:r>
              <a:rPr lang="en-IN" sz="2000"/>
              <a:t>Remove words shorter than length of 3</a:t>
            </a:r>
          </a:p>
          <a:p>
            <a:pPr marL="742950" lvl="1" indent="-285750">
              <a:buFont typeface="Wingdings" panose="05000000000000000000" pitchFamily="2" charset="2"/>
              <a:buChar char="q"/>
            </a:pPr>
            <a:r>
              <a:rPr lang="en-IN" sz="2000"/>
              <a:t>Word stemming using </a:t>
            </a:r>
            <a:r>
              <a:rPr lang="en-IN" sz="2000" err="1"/>
              <a:t>PorterStemmer</a:t>
            </a:r>
            <a:endParaRPr lang="en-IN" sz="2000"/>
          </a:p>
          <a:p>
            <a:pPr lvl="1"/>
            <a:endParaRPr lang="en-IN" sz="2000"/>
          </a:p>
          <a:p>
            <a:pPr marL="285750" lvl="1" indent="-285750">
              <a:buFont typeface="Arial" panose="020B0604020202020204" pitchFamily="34" charset="0"/>
              <a:buChar char="•"/>
            </a:pPr>
            <a:r>
              <a:rPr lang="en-IN" sz="2000"/>
              <a:t>Count vectorization</a:t>
            </a:r>
          </a:p>
          <a:p>
            <a:pPr marL="0" lvl="1"/>
            <a:endParaRPr lang="en-IN" sz="2000"/>
          </a:p>
          <a:p>
            <a:pPr marL="285750" lvl="1" indent="-285750">
              <a:buFont typeface="Arial" panose="020B0604020202020204" pitchFamily="34" charset="0"/>
              <a:buChar char="•"/>
            </a:pPr>
            <a:r>
              <a:rPr lang="en-IN" sz="2000"/>
              <a:t>Transformation into a sparse array</a:t>
            </a:r>
          </a:p>
        </p:txBody>
      </p:sp>
    </p:spTree>
    <p:extLst>
      <p:ext uri="{BB962C8B-B14F-4D97-AF65-F5344CB8AC3E}">
        <p14:creationId xmlns:p14="http://schemas.microsoft.com/office/powerpoint/2010/main" val="409484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065AC-DABE-4D38-B49A-858DB0ACF8AB}"/>
              </a:ext>
            </a:extLst>
          </p:cNvPr>
          <p:cNvSpPr>
            <a:spLocks noGrp="1"/>
          </p:cNvSpPr>
          <p:nvPr>
            <p:ph type="body" sz="half" idx="2"/>
          </p:nvPr>
        </p:nvSpPr>
        <p:spPr/>
        <p:txBody>
          <a:bodyPr/>
          <a:lstStyle/>
          <a:p>
            <a:r>
              <a:rPr lang="en-US"/>
              <a:t>In </a:t>
            </a:r>
            <a:r>
              <a:rPr lang="en-US" err="1"/>
              <a:t>thissbhbdkjnscnsjlcn</a:t>
            </a:r>
            <a:endParaRPr lang="en-US"/>
          </a:p>
          <a:p>
            <a:r>
              <a:rPr lang="en-US" err="1"/>
              <a:t>bxhsbhbshcbshcbhcb</a:t>
            </a:r>
            <a:endParaRPr lang="en-US"/>
          </a:p>
          <a:p>
            <a:endParaRPr lang="en-US"/>
          </a:p>
        </p:txBody>
      </p:sp>
      <p:sp>
        <p:nvSpPr>
          <p:cNvPr id="9" name="Picture Placeholder 8">
            <a:extLst>
              <a:ext uri="{FF2B5EF4-FFF2-40B4-BE49-F238E27FC236}">
                <a16:creationId xmlns:a16="http://schemas.microsoft.com/office/drawing/2014/main" id="{46187DC1-7CC3-499B-A3B8-3936AD485BA7}"/>
              </a:ext>
            </a:extLst>
          </p:cNvPr>
          <p:cNvSpPr>
            <a:spLocks noGrp="1"/>
          </p:cNvSpPr>
          <p:nvPr>
            <p:ph type="pic" idx="1"/>
          </p:nvPr>
        </p:nvSpPr>
        <p:spPr/>
      </p:sp>
      <p:grpSp>
        <p:nvGrpSpPr>
          <p:cNvPr id="10" name="Group 9">
            <a:extLst>
              <a:ext uri="{FF2B5EF4-FFF2-40B4-BE49-F238E27FC236}">
                <a16:creationId xmlns:a16="http://schemas.microsoft.com/office/drawing/2014/main" id="{654692E4-02A6-4830-ACC0-F800771053EE}"/>
              </a:ext>
            </a:extLst>
          </p:cNvPr>
          <p:cNvGrpSpPr/>
          <p:nvPr/>
        </p:nvGrpSpPr>
        <p:grpSpPr>
          <a:xfrm>
            <a:off x="0" y="-91395"/>
            <a:ext cx="12192001" cy="6949395"/>
            <a:chOff x="-1" y="-54357"/>
            <a:chExt cx="12192001" cy="6949395"/>
          </a:xfrm>
        </p:grpSpPr>
        <p:sp>
          <p:nvSpPr>
            <p:cNvPr id="11" name="Rectangle 10">
              <a:extLst>
                <a:ext uri="{FF2B5EF4-FFF2-40B4-BE49-F238E27FC236}">
                  <a16:creationId xmlns:a16="http://schemas.microsoft.com/office/drawing/2014/main" id="{24AE830B-110F-43B7-8A5E-D5B62930AE12}"/>
                </a:ext>
              </a:extLst>
            </p:cNvPr>
            <p:cNvSpPr/>
            <p:nvPr/>
          </p:nvSpPr>
          <p:spPr>
            <a:xfrm>
              <a:off x="7530353" y="-54357"/>
              <a:ext cx="4661647" cy="6930645"/>
            </a:xfrm>
            <a:prstGeom prst="rect">
              <a:avLst/>
            </a:prstGeom>
            <a:gradFill flip="none" rotWithShape="1">
              <a:gsLst>
                <a:gs pos="0">
                  <a:srgbClr val="D42F2F">
                    <a:shade val="67500"/>
                    <a:satMod val="115000"/>
                  </a:srgbClr>
                </a:gs>
                <a:gs pos="100000">
                  <a:srgbClr val="D42F2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Pentagon 4">
              <a:extLst>
                <a:ext uri="{FF2B5EF4-FFF2-40B4-BE49-F238E27FC236}">
                  <a16:creationId xmlns:a16="http://schemas.microsoft.com/office/drawing/2014/main" id="{083B3897-7C3C-4DEC-A5A2-B92D20CADE76}"/>
                </a:ext>
              </a:extLst>
            </p:cNvPr>
            <p:cNvSpPr/>
            <p:nvPr/>
          </p:nvSpPr>
          <p:spPr>
            <a:xfrm>
              <a:off x="-1" y="-54357"/>
              <a:ext cx="8659907" cy="6949395"/>
            </a:xfrm>
            <a:custGeom>
              <a:avLst/>
              <a:gdLst>
                <a:gd name="connsiteX0" fmla="*/ 0 w 10986247"/>
                <a:gd name="connsiteY0" fmla="*/ 0 h 6858000"/>
                <a:gd name="connsiteX1" fmla="*/ 7557247 w 10986247"/>
                <a:gd name="connsiteY1" fmla="*/ 0 h 6858000"/>
                <a:gd name="connsiteX2" fmla="*/ 10986247 w 10986247"/>
                <a:gd name="connsiteY2" fmla="*/ 3429000 h 6858000"/>
                <a:gd name="connsiteX3" fmla="*/ 7557247 w 10986247"/>
                <a:gd name="connsiteY3" fmla="*/ 6858000 h 6858000"/>
                <a:gd name="connsiteX4" fmla="*/ 0 w 10986247"/>
                <a:gd name="connsiteY4" fmla="*/ 6858000 h 6858000"/>
                <a:gd name="connsiteX5" fmla="*/ 0 w 10986247"/>
                <a:gd name="connsiteY5" fmla="*/ 0 h 6858000"/>
                <a:gd name="connsiteX0" fmla="*/ 0 w 8767482"/>
                <a:gd name="connsiteY0" fmla="*/ 0 h 6858000"/>
                <a:gd name="connsiteX1" fmla="*/ 7557247 w 8767482"/>
                <a:gd name="connsiteY1" fmla="*/ 0 h 6858000"/>
                <a:gd name="connsiteX2" fmla="*/ 8767482 w 8767482"/>
                <a:gd name="connsiteY2" fmla="*/ 3415553 h 6858000"/>
                <a:gd name="connsiteX3" fmla="*/ 7557247 w 8767482"/>
                <a:gd name="connsiteY3" fmla="*/ 6858000 h 6858000"/>
                <a:gd name="connsiteX4" fmla="*/ 0 w 8767482"/>
                <a:gd name="connsiteY4" fmla="*/ 6858000 h 6858000"/>
                <a:gd name="connsiteX5" fmla="*/ 0 w 8767482"/>
                <a:gd name="connsiteY5" fmla="*/ 0 h 6858000"/>
                <a:gd name="connsiteX0" fmla="*/ 0 w 8323729"/>
                <a:gd name="connsiteY0" fmla="*/ 0 h 6858000"/>
                <a:gd name="connsiteX1" fmla="*/ 7557247 w 8323729"/>
                <a:gd name="connsiteY1" fmla="*/ 0 h 6858000"/>
                <a:gd name="connsiteX2" fmla="*/ 8323729 w 8323729"/>
                <a:gd name="connsiteY2" fmla="*/ 3455894 h 6858000"/>
                <a:gd name="connsiteX3" fmla="*/ 7557247 w 8323729"/>
                <a:gd name="connsiteY3" fmla="*/ 6858000 h 6858000"/>
                <a:gd name="connsiteX4" fmla="*/ 0 w 8323729"/>
                <a:gd name="connsiteY4" fmla="*/ 6858000 h 6858000"/>
                <a:gd name="connsiteX5" fmla="*/ 0 w 832372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3729" h="6858000">
                  <a:moveTo>
                    <a:pt x="0" y="0"/>
                  </a:moveTo>
                  <a:lnTo>
                    <a:pt x="7557247" y="0"/>
                  </a:lnTo>
                  <a:lnTo>
                    <a:pt x="8323729" y="3455894"/>
                  </a:lnTo>
                  <a:lnTo>
                    <a:pt x="755724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17" name="Picture Placeholder 4">
            <a:extLst>
              <a:ext uri="{FF2B5EF4-FFF2-40B4-BE49-F238E27FC236}">
                <a16:creationId xmlns:a16="http://schemas.microsoft.com/office/drawing/2014/main" id="{E4EA02A8-A9F0-4160-AD5F-233B3917C9D9}"/>
              </a:ext>
            </a:extLst>
          </p:cNvPr>
          <p:cNvGraphicFramePr>
            <a:graphicFrameLocks/>
          </p:cNvGraphicFramePr>
          <p:nvPr>
            <p:extLst>
              <p:ext uri="{D42A27DB-BD31-4B8C-83A1-F6EECF244321}">
                <p14:modId xmlns:p14="http://schemas.microsoft.com/office/powerpoint/2010/main" val="1386122295"/>
              </p:ext>
            </p:extLst>
          </p:nvPr>
        </p:nvGraphicFramePr>
        <p:xfrm>
          <a:off x="430305" y="1763806"/>
          <a:ext cx="7387611" cy="400565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C30F178D-8038-4DD5-BC24-7564CB11008E}"/>
              </a:ext>
            </a:extLst>
          </p:cNvPr>
          <p:cNvSpPr txBox="1"/>
          <p:nvPr/>
        </p:nvSpPr>
        <p:spPr>
          <a:xfrm>
            <a:off x="243841" y="40685"/>
            <a:ext cx="7286513" cy="954107"/>
          </a:xfrm>
          <a:prstGeom prst="rect">
            <a:avLst/>
          </a:prstGeom>
          <a:noFill/>
        </p:spPr>
        <p:txBody>
          <a:bodyPr wrap="square" rtlCol="0">
            <a:spAutoFit/>
          </a:bodyPr>
          <a:lstStyle/>
          <a:p>
            <a:r>
              <a:rPr lang="en-US" sz="2800">
                <a:solidFill>
                  <a:srgbClr val="D42F2F"/>
                </a:solidFill>
                <a:latin typeface="Gill Sans MT" panose="020B0502020104020203" pitchFamily="34" charset="0"/>
              </a:rPr>
              <a:t>Text Mining features improved the model performance significantly</a:t>
            </a:r>
          </a:p>
        </p:txBody>
      </p:sp>
      <p:sp>
        <p:nvSpPr>
          <p:cNvPr id="20" name="TextBox 19">
            <a:extLst>
              <a:ext uri="{FF2B5EF4-FFF2-40B4-BE49-F238E27FC236}">
                <a16:creationId xmlns:a16="http://schemas.microsoft.com/office/drawing/2014/main" id="{F56B5A7E-DD96-4DC0-84A4-59B72425E592}"/>
              </a:ext>
            </a:extLst>
          </p:cNvPr>
          <p:cNvSpPr txBox="1"/>
          <p:nvPr/>
        </p:nvSpPr>
        <p:spPr>
          <a:xfrm>
            <a:off x="8756821" y="1766542"/>
            <a:ext cx="3306087" cy="2308324"/>
          </a:xfrm>
          <a:prstGeom prst="rect">
            <a:avLst/>
          </a:prstGeom>
          <a:noFill/>
        </p:spPr>
        <p:txBody>
          <a:bodyPr wrap="square" rtlCol="0">
            <a:spAutoFit/>
          </a:bodyPr>
          <a:lstStyle/>
          <a:p>
            <a:r>
              <a:rPr lang="en-IN">
                <a:solidFill>
                  <a:schemeClr val="bg1"/>
                </a:solidFill>
                <a:latin typeface="Gill Sans MT" panose="020B0502020104020203" pitchFamily="34" charset="0"/>
              </a:rPr>
              <a:t>Lift in overall accuracy obtained by including text features</a:t>
            </a:r>
          </a:p>
          <a:p>
            <a:pPr marL="285750" indent="-285750">
              <a:buFont typeface="Arial" panose="020B0604020202020204" pitchFamily="34" charset="0"/>
              <a:buChar char="•"/>
            </a:pPr>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Logistic Model:  </a:t>
            </a:r>
            <a:r>
              <a:rPr lang="en-IN" i="1">
                <a:solidFill>
                  <a:schemeClr val="bg1"/>
                </a:solidFill>
                <a:latin typeface="Gill Sans MT" panose="020B0502020104020203" pitchFamily="34" charset="0"/>
              </a:rPr>
              <a:t>4.8%</a:t>
            </a:r>
            <a:r>
              <a:rPr lang="en-IN">
                <a:solidFill>
                  <a:schemeClr val="bg1"/>
                </a:solidFill>
                <a:latin typeface="Gill Sans MT" panose="020B0502020104020203" pitchFamily="34" charset="0"/>
              </a:rPr>
              <a:t> </a:t>
            </a:r>
            <a:endParaRPr lang="en-US" b="0">
              <a:solidFill>
                <a:schemeClr val="bg1"/>
              </a:solidFill>
              <a:latin typeface="Gill Sans MT" panose="020B0502020104020203" pitchFamily="34" charset="0"/>
            </a:endParaRP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Random-Forest Model: </a:t>
            </a:r>
            <a:r>
              <a:rPr lang="en-IN" i="1">
                <a:solidFill>
                  <a:schemeClr val="bg1"/>
                </a:solidFill>
                <a:latin typeface="Gill Sans MT" panose="020B0502020104020203" pitchFamily="34" charset="0"/>
              </a:rPr>
              <a:t>2 %</a:t>
            </a: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Neural Network: </a:t>
            </a:r>
            <a:r>
              <a:rPr lang="en-IN" i="1">
                <a:solidFill>
                  <a:schemeClr val="bg1"/>
                </a:solidFill>
                <a:latin typeface="Gill Sans MT" panose="020B0502020104020203" pitchFamily="34" charset="0"/>
              </a:rPr>
              <a:t>0.6 %</a:t>
            </a:r>
            <a:endParaRPr lang="en-US" sz="1600" i="1">
              <a:solidFill>
                <a:schemeClr val="bg1"/>
              </a:solidFill>
              <a:latin typeface="Gill Sans MT" panose="020B0502020104020203" pitchFamily="34" charset="0"/>
            </a:endParaRPr>
          </a:p>
        </p:txBody>
      </p:sp>
      <p:sp>
        <p:nvSpPr>
          <p:cNvPr id="13" name="TextBox 12">
            <a:extLst>
              <a:ext uri="{FF2B5EF4-FFF2-40B4-BE49-F238E27FC236}">
                <a16:creationId xmlns:a16="http://schemas.microsoft.com/office/drawing/2014/main" id="{F56B5A7E-DD96-4DC0-84A4-59B72425E592}"/>
              </a:ext>
            </a:extLst>
          </p:cNvPr>
          <p:cNvSpPr txBox="1"/>
          <p:nvPr/>
        </p:nvSpPr>
        <p:spPr>
          <a:xfrm>
            <a:off x="8792175" y="4565014"/>
            <a:ext cx="3306087" cy="646331"/>
          </a:xfrm>
          <a:prstGeom prst="rect">
            <a:avLst/>
          </a:prstGeom>
          <a:noFill/>
        </p:spPr>
        <p:txBody>
          <a:bodyPr wrap="square" rtlCol="0">
            <a:spAutoFit/>
          </a:bodyPr>
          <a:lstStyle/>
          <a:p>
            <a:r>
              <a:rPr lang="en-IN">
                <a:solidFill>
                  <a:schemeClr val="bg1"/>
                </a:solidFill>
                <a:latin typeface="Gill Sans MT" panose="020B0502020104020203" pitchFamily="34" charset="0"/>
              </a:rPr>
              <a:t>Logistic regression utilizes the text features most efficiently</a:t>
            </a:r>
            <a:endParaRPr lang="en-US" sz="1600" i="1">
              <a:solidFill>
                <a:schemeClr val="bg1"/>
              </a:solidFill>
              <a:latin typeface="Gill Sans MT" panose="020B0502020104020203" pitchFamily="34" charset="0"/>
            </a:endParaRPr>
          </a:p>
        </p:txBody>
      </p:sp>
    </p:spTree>
    <p:extLst>
      <p:ext uri="{BB962C8B-B14F-4D97-AF65-F5344CB8AC3E}">
        <p14:creationId xmlns:p14="http://schemas.microsoft.com/office/powerpoint/2010/main" val="3201055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065AC-DABE-4D38-B49A-858DB0ACF8AB}"/>
              </a:ext>
            </a:extLst>
          </p:cNvPr>
          <p:cNvSpPr>
            <a:spLocks noGrp="1"/>
          </p:cNvSpPr>
          <p:nvPr>
            <p:ph type="body" sz="half" idx="2"/>
          </p:nvPr>
        </p:nvSpPr>
        <p:spPr/>
        <p:txBody>
          <a:bodyPr/>
          <a:lstStyle/>
          <a:p>
            <a:r>
              <a:rPr lang="en-US"/>
              <a:t>In </a:t>
            </a:r>
            <a:r>
              <a:rPr lang="en-US" err="1"/>
              <a:t>thissbhbdkjnscnsjlcn</a:t>
            </a:r>
            <a:endParaRPr lang="en-US"/>
          </a:p>
          <a:p>
            <a:r>
              <a:rPr lang="en-US" err="1"/>
              <a:t>bxhsbhbshcbshcbhcb</a:t>
            </a:r>
            <a:endParaRPr lang="en-US"/>
          </a:p>
          <a:p>
            <a:endParaRPr lang="en-US"/>
          </a:p>
        </p:txBody>
      </p:sp>
      <p:graphicFrame>
        <p:nvGraphicFramePr>
          <p:cNvPr id="17" name="Picture Placeholder 4">
            <a:extLst>
              <a:ext uri="{FF2B5EF4-FFF2-40B4-BE49-F238E27FC236}">
                <a16:creationId xmlns:a16="http://schemas.microsoft.com/office/drawing/2014/main" id="{E4EA02A8-A9F0-4160-AD5F-233B3917C9D9}"/>
              </a:ext>
            </a:extLst>
          </p:cNvPr>
          <p:cNvGraphicFramePr>
            <a:graphicFrameLocks/>
          </p:cNvGraphicFramePr>
          <p:nvPr>
            <p:extLst>
              <p:ext uri="{D42A27DB-BD31-4B8C-83A1-F6EECF244321}">
                <p14:modId xmlns:p14="http://schemas.microsoft.com/office/powerpoint/2010/main" val="635953029"/>
              </p:ext>
            </p:extLst>
          </p:nvPr>
        </p:nvGraphicFramePr>
        <p:xfrm>
          <a:off x="463923" y="2805953"/>
          <a:ext cx="7387611" cy="400565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C30F178D-8038-4DD5-BC24-7564CB11008E}"/>
              </a:ext>
            </a:extLst>
          </p:cNvPr>
          <p:cNvSpPr txBox="1"/>
          <p:nvPr/>
        </p:nvSpPr>
        <p:spPr>
          <a:xfrm>
            <a:off x="243841" y="40685"/>
            <a:ext cx="7286513" cy="954107"/>
          </a:xfrm>
          <a:prstGeom prst="rect">
            <a:avLst/>
          </a:prstGeom>
          <a:noFill/>
        </p:spPr>
        <p:txBody>
          <a:bodyPr wrap="square" rtlCol="0">
            <a:spAutoFit/>
          </a:bodyPr>
          <a:lstStyle/>
          <a:p>
            <a:r>
              <a:rPr lang="en-US" sz="2800">
                <a:solidFill>
                  <a:srgbClr val="D42F2F"/>
                </a:solidFill>
                <a:latin typeface="Gill Sans MT" panose="020B0502020104020203" pitchFamily="34" charset="0"/>
              </a:rPr>
              <a:t>Text Mining features improved the model performance significantly</a:t>
            </a:r>
          </a:p>
        </p:txBody>
      </p:sp>
      <p:sp>
        <p:nvSpPr>
          <p:cNvPr id="20" name="TextBox 19">
            <a:extLst>
              <a:ext uri="{FF2B5EF4-FFF2-40B4-BE49-F238E27FC236}">
                <a16:creationId xmlns:a16="http://schemas.microsoft.com/office/drawing/2014/main" id="{F56B5A7E-DD96-4DC0-84A4-59B72425E592}"/>
              </a:ext>
            </a:extLst>
          </p:cNvPr>
          <p:cNvSpPr txBox="1"/>
          <p:nvPr/>
        </p:nvSpPr>
        <p:spPr>
          <a:xfrm>
            <a:off x="8756821" y="1766542"/>
            <a:ext cx="3306087" cy="2308324"/>
          </a:xfrm>
          <a:prstGeom prst="rect">
            <a:avLst/>
          </a:prstGeom>
          <a:noFill/>
        </p:spPr>
        <p:txBody>
          <a:bodyPr wrap="square" rtlCol="0" anchor="t">
            <a:spAutoFit/>
          </a:bodyPr>
          <a:lstStyle/>
          <a:p>
            <a:r>
              <a:rPr lang="en-IN">
                <a:solidFill>
                  <a:schemeClr val="bg1"/>
                </a:solidFill>
                <a:latin typeface="Gill Sans MT" panose="020B0502020104020203" pitchFamily="34" charset="0"/>
              </a:rPr>
              <a:t>Lift in overall accuracy obtained by including text features</a:t>
            </a:r>
          </a:p>
          <a:p>
            <a:pPr marL="285750" indent="-285750">
              <a:buFont typeface="Arial" panose="020B0604020202020204" pitchFamily="34" charset="0"/>
              <a:buChar char="•"/>
            </a:pPr>
            <a:endParaRPr lang="en-IN">
              <a:solidFill>
                <a:schemeClr val="bg1"/>
              </a:solidFill>
              <a:latin typeface="Gill Sans MT" panose="020B0502020104020203" pitchFamily="34" charset="0"/>
            </a:endParaRPr>
          </a:p>
          <a:p>
            <a:r>
              <a:rPr lang="en-IN">
                <a:solidFill>
                  <a:schemeClr val="bg1"/>
                </a:solidFill>
                <a:latin typeface="Gill Sans MT" panose="020B0502020104020203" pitchFamily="34" charset="0"/>
              </a:rPr>
              <a:t>Logistic Model:  </a:t>
            </a:r>
            <a:r>
              <a:rPr lang="en-IN" i="1">
                <a:solidFill>
                  <a:schemeClr val="bg1"/>
                </a:solidFill>
                <a:latin typeface="Gill Sans MT" panose="020B0502020104020203" pitchFamily="34" charset="0"/>
              </a:rPr>
              <a:t>4.8%</a:t>
            </a:r>
            <a:r>
              <a:rPr lang="en-IN">
                <a:solidFill>
                  <a:schemeClr val="bg1"/>
                </a:solidFill>
                <a:latin typeface="Gill Sans MT" panose="020B0502020104020203" pitchFamily="34" charset="0"/>
              </a:rPr>
              <a:t> </a:t>
            </a:r>
            <a:endParaRPr lang="en-US" b="0">
              <a:solidFill>
                <a:schemeClr val="bg1"/>
              </a:solidFill>
              <a:latin typeface="Gill Sans MT" panose="020B0502020104020203" pitchFamily="34" charset="0"/>
            </a:endParaRP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Random-Forest Model: </a:t>
            </a:r>
            <a:r>
              <a:rPr lang="en-IN" i="1">
                <a:solidFill>
                  <a:schemeClr val="bg1"/>
                </a:solidFill>
                <a:latin typeface="Gill Sans MT" panose="020B0502020104020203" pitchFamily="34" charset="0"/>
              </a:rPr>
              <a:t>2 %</a:t>
            </a: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Neural Network: </a:t>
            </a:r>
            <a:r>
              <a:rPr lang="en-IN" i="1">
                <a:solidFill>
                  <a:schemeClr val="bg1"/>
                </a:solidFill>
                <a:latin typeface="Gill Sans MT" panose="020B0502020104020203" pitchFamily="34" charset="0"/>
              </a:rPr>
              <a:t>0.6 %</a:t>
            </a:r>
            <a:endParaRPr lang="en-US" sz="1600" i="1">
              <a:solidFill>
                <a:schemeClr val="bg1"/>
              </a:solidFill>
              <a:latin typeface="Gill Sans MT" panose="020B0502020104020203" pitchFamily="34" charset="0"/>
            </a:endParaRPr>
          </a:p>
        </p:txBody>
      </p:sp>
      <p:sp>
        <p:nvSpPr>
          <p:cNvPr id="13" name="TextBox 12">
            <a:extLst>
              <a:ext uri="{FF2B5EF4-FFF2-40B4-BE49-F238E27FC236}">
                <a16:creationId xmlns:a16="http://schemas.microsoft.com/office/drawing/2014/main" id="{F56B5A7E-DD96-4DC0-84A4-59B72425E592}"/>
              </a:ext>
            </a:extLst>
          </p:cNvPr>
          <p:cNvSpPr txBox="1"/>
          <p:nvPr/>
        </p:nvSpPr>
        <p:spPr>
          <a:xfrm>
            <a:off x="8792175" y="4565014"/>
            <a:ext cx="3306087" cy="646331"/>
          </a:xfrm>
          <a:prstGeom prst="rect">
            <a:avLst/>
          </a:prstGeom>
          <a:noFill/>
        </p:spPr>
        <p:txBody>
          <a:bodyPr wrap="square" rtlCol="0">
            <a:spAutoFit/>
          </a:bodyPr>
          <a:lstStyle/>
          <a:p>
            <a:r>
              <a:rPr lang="en-IN">
                <a:solidFill>
                  <a:schemeClr val="bg1"/>
                </a:solidFill>
                <a:latin typeface="Gill Sans MT" panose="020B0502020104020203" pitchFamily="34" charset="0"/>
              </a:rPr>
              <a:t>Logistic regression utilizes the text features most efficiently</a:t>
            </a:r>
            <a:endParaRPr lang="en-US" sz="1600" i="1">
              <a:solidFill>
                <a:schemeClr val="bg1"/>
              </a:solidFill>
              <a:latin typeface="Gill Sans MT" panose="020B0502020104020203" pitchFamily="34" charset="0"/>
            </a:endParaRPr>
          </a:p>
        </p:txBody>
      </p:sp>
    </p:spTree>
    <p:extLst>
      <p:ext uri="{BB962C8B-B14F-4D97-AF65-F5344CB8AC3E}">
        <p14:creationId xmlns:p14="http://schemas.microsoft.com/office/powerpoint/2010/main" val="366892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7001" y="276630"/>
            <a:ext cx="10878670" cy="954107"/>
          </a:xfrm>
          <a:prstGeom prst="rect">
            <a:avLst/>
          </a:prstGeom>
          <a:noFill/>
        </p:spPr>
        <p:txBody>
          <a:bodyPr wrap="square" rtlCol="0">
            <a:spAutoFit/>
          </a:bodyPr>
          <a:lstStyle/>
          <a:p>
            <a:r>
              <a:rPr lang="en-IN" sz="2800">
                <a:solidFill>
                  <a:srgbClr val="D42F2F"/>
                </a:solidFill>
                <a:latin typeface="Gill Sans MT" panose="020B0502020104020203" pitchFamily="34" charset="0"/>
              </a:rPr>
              <a:t>Random Forest variable importance result (Pre-launch model without Bag-of-words text feature matrix)</a:t>
            </a:r>
          </a:p>
        </p:txBody>
      </p:sp>
      <p:sp>
        <p:nvSpPr>
          <p:cNvPr id="7" name="TextBox 6"/>
          <p:cNvSpPr txBox="1"/>
          <p:nvPr/>
        </p:nvSpPr>
        <p:spPr>
          <a:xfrm>
            <a:off x="7206400" y="3177387"/>
            <a:ext cx="4477871" cy="1754326"/>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2">
                    <a:lumMod val="50000"/>
                  </a:schemeClr>
                </a:solidFill>
              </a:rPr>
              <a:t>The goal amount is the most important predictor followed by the campaign design duration (days), subcategory success rate and the blurb readability score  </a:t>
            </a:r>
          </a:p>
          <a:p>
            <a:endParaRPr lang="en-IN">
              <a:solidFill>
                <a:schemeClr val="bg2">
                  <a:lumMod val="50000"/>
                </a:schemeClr>
              </a:solidFill>
            </a:endParaRPr>
          </a:p>
          <a:p>
            <a:endParaRPr lang="en-IN">
              <a:solidFill>
                <a:schemeClr val="bg2">
                  <a:lumMod val="50000"/>
                </a:schemeClr>
              </a:solidFill>
            </a:endParaRPr>
          </a:p>
        </p:txBody>
      </p:sp>
      <p:sp>
        <p:nvSpPr>
          <p:cNvPr id="9" name="Isosceles Triangle 8"/>
          <p:cNvSpPr/>
          <p:nvPr/>
        </p:nvSpPr>
        <p:spPr>
          <a:xfrm rot="5400000">
            <a:off x="5675224" y="3695099"/>
            <a:ext cx="1473033" cy="437610"/>
          </a:xfrm>
          <a:prstGeom prst="triangle">
            <a:avLst/>
          </a:prstGeom>
          <a:gradFill flip="none" rotWithShape="1">
            <a:gsLst>
              <a:gs pos="0">
                <a:srgbClr val="D42F2F">
                  <a:shade val="30000"/>
                  <a:satMod val="115000"/>
                </a:srgbClr>
              </a:gs>
              <a:gs pos="50000">
                <a:srgbClr val="D42F2F">
                  <a:shade val="67500"/>
                  <a:satMod val="115000"/>
                </a:srgbClr>
              </a:gs>
              <a:gs pos="100000">
                <a:srgbClr val="D42F2F">
                  <a:shade val="100000"/>
                  <a:satMod val="115000"/>
                </a:srgbClr>
              </a:gs>
            </a:gsLst>
            <a:lin ang="8100000" scaled="1"/>
            <a:tileRect/>
          </a:gra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41933" y="1790246"/>
            <a:ext cx="5254613" cy="369332"/>
          </a:xfrm>
          <a:prstGeom prst="rect">
            <a:avLst/>
          </a:prstGeom>
          <a:solidFill>
            <a:srgbClr val="D42F2F"/>
          </a:solidFill>
        </p:spPr>
        <p:txBody>
          <a:bodyPr wrap="square" rtlCol="0">
            <a:spAutoFit/>
          </a:bodyPr>
          <a:lstStyle/>
          <a:p>
            <a:pPr algn="ctr"/>
            <a:r>
              <a:rPr lang="en-IN">
                <a:solidFill>
                  <a:schemeClr val="bg1"/>
                </a:solidFill>
              </a:rPr>
              <a:t>Variable importance plots</a:t>
            </a:r>
            <a:endParaRPr lang="en-US">
              <a:solidFill>
                <a:schemeClr val="bg1"/>
              </a:solidFill>
            </a:endParaRPr>
          </a:p>
        </p:txBody>
      </p:sp>
      <p:pic>
        <p:nvPicPr>
          <p:cNvPr id="70" name="Picture 69">
            <a:extLst>
              <a:ext uri="{FF2B5EF4-FFF2-40B4-BE49-F238E27FC236}">
                <a16:creationId xmlns:a16="http://schemas.microsoft.com/office/drawing/2014/main" id="{83C7CCEA-6680-435F-A80A-7EA5FDABE4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1933" y="2234533"/>
            <a:ext cx="5262423" cy="3919593"/>
          </a:xfrm>
          <a:prstGeom prst="rect">
            <a:avLst/>
          </a:prstGeom>
          <a:noFill/>
          <a:ln>
            <a:solidFill>
              <a:srgbClr val="D42F2F"/>
            </a:solidFill>
          </a:ln>
        </p:spPr>
      </p:pic>
    </p:spTree>
    <p:extLst>
      <p:ext uri="{BB962C8B-B14F-4D97-AF65-F5344CB8AC3E}">
        <p14:creationId xmlns:p14="http://schemas.microsoft.com/office/powerpoint/2010/main" val="411526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7001" y="276630"/>
            <a:ext cx="10878670"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Random Forest variable importance result (Post-launch model)</a:t>
            </a:r>
          </a:p>
        </p:txBody>
      </p:sp>
      <p:sp>
        <p:nvSpPr>
          <p:cNvPr id="7" name="TextBox 6"/>
          <p:cNvSpPr txBox="1"/>
          <p:nvPr/>
        </p:nvSpPr>
        <p:spPr>
          <a:xfrm>
            <a:off x="7206400" y="3177387"/>
            <a:ext cx="4477871" cy="1477328"/>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2">
                    <a:lumMod val="50000"/>
                  </a:schemeClr>
                </a:solidFill>
              </a:rPr>
              <a:t>Once the campaign is launched, the number of backers attracted so far becomes the primary determinant of success</a:t>
            </a:r>
          </a:p>
          <a:p>
            <a:endParaRPr lang="en-IN">
              <a:solidFill>
                <a:schemeClr val="bg2">
                  <a:lumMod val="50000"/>
                </a:schemeClr>
              </a:solidFill>
            </a:endParaRPr>
          </a:p>
        </p:txBody>
      </p:sp>
      <p:sp>
        <p:nvSpPr>
          <p:cNvPr id="9" name="Isosceles Triangle 8"/>
          <p:cNvSpPr/>
          <p:nvPr/>
        </p:nvSpPr>
        <p:spPr>
          <a:xfrm rot="5400000">
            <a:off x="5675224" y="3695099"/>
            <a:ext cx="1473033" cy="437610"/>
          </a:xfrm>
          <a:prstGeom prst="triangle">
            <a:avLst/>
          </a:prstGeom>
          <a:gradFill flip="none" rotWithShape="1">
            <a:gsLst>
              <a:gs pos="0">
                <a:srgbClr val="D42F2F">
                  <a:shade val="30000"/>
                  <a:satMod val="115000"/>
                </a:srgbClr>
              </a:gs>
              <a:gs pos="50000">
                <a:srgbClr val="D42F2F">
                  <a:shade val="67500"/>
                  <a:satMod val="115000"/>
                </a:srgbClr>
              </a:gs>
              <a:gs pos="100000">
                <a:srgbClr val="D42F2F">
                  <a:shade val="100000"/>
                  <a:satMod val="115000"/>
                </a:srgbClr>
              </a:gs>
            </a:gsLst>
            <a:lin ang="8100000" scaled="1"/>
            <a:tileRect/>
          </a:gra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41933" y="1790246"/>
            <a:ext cx="5254613" cy="369332"/>
          </a:xfrm>
          <a:prstGeom prst="rect">
            <a:avLst/>
          </a:prstGeom>
          <a:solidFill>
            <a:srgbClr val="D42F2F"/>
          </a:solidFill>
        </p:spPr>
        <p:txBody>
          <a:bodyPr wrap="square" rtlCol="0">
            <a:spAutoFit/>
          </a:bodyPr>
          <a:lstStyle/>
          <a:p>
            <a:pPr algn="ctr"/>
            <a:r>
              <a:rPr lang="en-IN">
                <a:solidFill>
                  <a:schemeClr val="bg1"/>
                </a:solidFill>
              </a:rPr>
              <a:t>Variable importance plots</a:t>
            </a:r>
            <a:endParaRPr lang="en-US">
              <a:solidFill>
                <a:schemeClr val="bg1"/>
              </a:solidFill>
            </a:endParaRPr>
          </a:p>
        </p:txBody>
      </p:sp>
      <p:pic>
        <p:nvPicPr>
          <p:cNvPr id="3" name="Picture 2"/>
          <p:cNvPicPr>
            <a:picLocks noChangeAspect="1"/>
          </p:cNvPicPr>
          <p:nvPr/>
        </p:nvPicPr>
        <p:blipFill>
          <a:blip r:embed="rId2"/>
          <a:stretch>
            <a:fillRect/>
          </a:stretch>
        </p:blipFill>
        <p:spPr>
          <a:xfrm>
            <a:off x="641933" y="2159578"/>
            <a:ext cx="5465659" cy="3461293"/>
          </a:xfrm>
          <a:prstGeom prst="rect">
            <a:avLst/>
          </a:prstGeom>
        </p:spPr>
      </p:pic>
    </p:spTree>
    <p:extLst>
      <p:ext uri="{BB962C8B-B14F-4D97-AF65-F5344CB8AC3E}">
        <p14:creationId xmlns:p14="http://schemas.microsoft.com/office/powerpoint/2010/main" val="120398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443753"/>
            <a:ext cx="10878670"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Model validation, testing, performance metrics </a:t>
            </a:r>
            <a:r>
              <a:rPr lang="en-IN" sz="2400">
                <a:solidFill>
                  <a:schemeClr val="bg2">
                    <a:lumMod val="50000"/>
                  </a:schemeClr>
                </a:solidFill>
                <a:latin typeface="Gill Sans MT" panose="020B0502020104020203" pitchFamily="34" charset="0"/>
              </a:rPr>
              <a:t>(*Models include text features)</a:t>
            </a:r>
            <a:endParaRPr lang="en-IN" sz="2800">
              <a:solidFill>
                <a:schemeClr val="bg2">
                  <a:lumMod val="50000"/>
                </a:schemeClr>
              </a:solidFill>
              <a:latin typeface="Gill Sans MT" panose="020B0502020104020203" pitchFamily="34" charset="0"/>
            </a:endParaRPr>
          </a:p>
        </p:txBody>
      </p:sp>
      <p:sp>
        <p:nvSpPr>
          <p:cNvPr id="4" name="TextBox 3"/>
          <p:cNvSpPr txBox="1"/>
          <p:nvPr/>
        </p:nvSpPr>
        <p:spPr>
          <a:xfrm>
            <a:off x="1479176" y="5163670"/>
            <a:ext cx="3724836" cy="1477328"/>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1">
                    <a:lumMod val="95000"/>
                  </a:schemeClr>
                </a:solidFill>
              </a:rPr>
              <a:t>Symmetric Misclassification rate</a:t>
            </a:r>
          </a:p>
          <a:p>
            <a:pPr marL="285750" indent="-285750">
              <a:buFont typeface="Arial" panose="020B0604020202020204" pitchFamily="34" charset="0"/>
              <a:buChar char="•"/>
            </a:pPr>
            <a:endParaRPr lang="en-IN">
              <a:solidFill>
                <a:schemeClr val="bg1">
                  <a:lumMod val="95000"/>
                </a:schemeClr>
              </a:solidFill>
            </a:endParaRPr>
          </a:p>
          <a:p>
            <a:pPr marL="285750" indent="-285750">
              <a:buFont typeface="Arial" panose="020B0604020202020204" pitchFamily="34" charset="0"/>
              <a:buChar char="•"/>
            </a:pPr>
            <a:r>
              <a:rPr lang="en-IN">
                <a:solidFill>
                  <a:schemeClr val="bg1">
                    <a:lumMod val="95000"/>
                  </a:schemeClr>
                </a:solidFill>
              </a:rPr>
              <a:t>AUC</a:t>
            </a:r>
          </a:p>
          <a:p>
            <a:pPr marL="285750" indent="-285750">
              <a:buFont typeface="Arial" panose="020B0604020202020204" pitchFamily="34" charset="0"/>
              <a:buChar char="•"/>
            </a:pPr>
            <a:endParaRPr lang="en-IN">
              <a:solidFill>
                <a:schemeClr val="bg1">
                  <a:lumMod val="95000"/>
                </a:schemeClr>
              </a:solidFill>
            </a:endParaRPr>
          </a:p>
          <a:p>
            <a:pPr marL="285750" indent="-285750">
              <a:buFont typeface="Arial" panose="020B0604020202020204" pitchFamily="34" charset="0"/>
              <a:buChar char="•"/>
            </a:pPr>
            <a:endParaRPr lang="en-US">
              <a:solidFill>
                <a:schemeClr val="bg1">
                  <a:lumMod val="95000"/>
                </a:schemeClr>
              </a:solidFill>
            </a:endParaRPr>
          </a:p>
        </p:txBody>
      </p:sp>
      <p:sp>
        <p:nvSpPr>
          <p:cNvPr id="9" name="TextBox 8"/>
          <p:cNvSpPr txBox="1"/>
          <p:nvPr/>
        </p:nvSpPr>
        <p:spPr>
          <a:xfrm>
            <a:off x="6615953" y="5150222"/>
            <a:ext cx="3724836" cy="1477328"/>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1">
                    <a:lumMod val="95000"/>
                  </a:schemeClr>
                </a:solidFill>
              </a:rPr>
              <a:t>Model lift %</a:t>
            </a:r>
          </a:p>
          <a:p>
            <a:pPr marL="285750" indent="-285750">
              <a:buFont typeface="Arial" panose="020B0604020202020204" pitchFamily="34" charset="0"/>
              <a:buChar char="•"/>
            </a:pPr>
            <a:endParaRPr lang="en-IN">
              <a:solidFill>
                <a:schemeClr val="bg1">
                  <a:lumMod val="95000"/>
                </a:schemeClr>
              </a:solidFill>
            </a:endParaRPr>
          </a:p>
          <a:p>
            <a:pPr marL="285750" indent="-285750">
              <a:buFont typeface="Arial" panose="020B0604020202020204" pitchFamily="34" charset="0"/>
              <a:buChar char="•"/>
            </a:pPr>
            <a:r>
              <a:rPr lang="en-IN">
                <a:solidFill>
                  <a:schemeClr val="bg1">
                    <a:lumMod val="95000"/>
                  </a:schemeClr>
                </a:solidFill>
              </a:rPr>
              <a:t>K-statistic</a:t>
            </a:r>
          </a:p>
          <a:p>
            <a:pPr marL="285750" indent="-285750">
              <a:buFont typeface="Arial" panose="020B0604020202020204" pitchFamily="34" charset="0"/>
              <a:buChar char="•"/>
            </a:pPr>
            <a:endParaRPr lang="en-IN">
              <a:solidFill>
                <a:schemeClr val="bg1">
                  <a:lumMod val="95000"/>
                </a:schemeClr>
              </a:solidFill>
            </a:endParaRPr>
          </a:p>
          <a:p>
            <a:pPr marL="285750" indent="-285750">
              <a:buFont typeface="Arial" panose="020B0604020202020204" pitchFamily="34" charset="0"/>
              <a:buChar char="•"/>
            </a:pPr>
            <a:endParaRPr lang="en-US">
              <a:solidFill>
                <a:schemeClr val="bg1">
                  <a:lumMod val="95000"/>
                </a:schemeClr>
              </a:solidFill>
            </a:endParaRPr>
          </a:p>
        </p:txBody>
      </p:sp>
      <p:grpSp>
        <p:nvGrpSpPr>
          <p:cNvPr id="8" name="Group 7">
            <a:extLst>
              <a:ext uri="{FF2B5EF4-FFF2-40B4-BE49-F238E27FC236}">
                <a16:creationId xmlns:a16="http://schemas.microsoft.com/office/drawing/2014/main" id="{07FEA3D8-643F-4A01-A11B-D9FACEBAFF31}"/>
              </a:ext>
            </a:extLst>
          </p:cNvPr>
          <p:cNvGrpSpPr/>
          <p:nvPr/>
        </p:nvGrpSpPr>
        <p:grpSpPr>
          <a:xfrm>
            <a:off x="283780" y="1052355"/>
            <a:ext cx="3856242" cy="5674265"/>
            <a:chOff x="1761560" y="2350649"/>
            <a:chExt cx="2318360" cy="3875339"/>
          </a:xfrm>
        </p:grpSpPr>
        <p:sp>
          <p:nvSpPr>
            <p:cNvPr id="10" name="Round Same Side Corner Rectangle 3">
              <a:extLst>
                <a:ext uri="{FF2B5EF4-FFF2-40B4-BE49-F238E27FC236}">
                  <a16:creationId xmlns:a16="http://schemas.microsoft.com/office/drawing/2014/main" id="{744BA106-686F-49F3-AB7B-CEE488A9847D}"/>
                </a:ext>
              </a:extLst>
            </p:cNvPr>
            <p:cNvSpPr/>
            <p:nvPr/>
          </p:nvSpPr>
          <p:spPr>
            <a:xfrm>
              <a:off x="1761560" y="2350649"/>
              <a:ext cx="2318360" cy="654364"/>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EED976-8779-4F3E-AE79-FE656FC9C1D5}"/>
                </a:ext>
              </a:extLst>
            </p:cNvPr>
            <p:cNvSpPr/>
            <p:nvPr/>
          </p:nvSpPr>
          <p:spPr>
            <a:xfrm>
              <a:off x="1761560" y="5978719"/>
              <a:ext cx="2318360" cy="247269"/>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BE229B-8651-4B88-8EDB-CFD75CCC76F3}"/>
                </a:ext>
              </a:extLst>
            </p:cNvPr>
            <p:cNvSpPr/>
            <p:nvPr/>
          </p:nvSpPr>
          <p:spPr>
            <a:xfrm>
              <a:off x="1771818" y="2789276"/>
              <a:ext cx="2302905" cy="3189445"/>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D1957CF-F291-4AB8-A61E-4FA0A4D8C620}"/>
              </a:ext>
            </a:extLst>
          </p:cNvPr>
          <p:cNvSpPr txBox="1"/>
          <p:nvPr/>
        </p:nvSpPr>
        <p:spPr>
          <a:xfrm>
            <a:off x="363891" y="1131817"/>
            <a:ext cx="3659889"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Logistic Regression</a:t>
            </a:r>
            <a:endParaRPr lang="en-US" sz="2200">
              <a:solidFill>
                <a:schemeClr val="bg1"/>
              </a:solidFill>
              <a:latin typeface="Gill Sans MT" panose="020B0502020104020203" pitchFamily="34" charset="0"/>
            </a:endParaRPr>
          </a:p>
        </p:txBody>
      </p:sp>
      <p:grpSp>
        <p:nvGrpSpPr>
          <p:cNvPr id="14" name="Group 13">
            <a:extLst>
              <a:ext uri="{FF2B5EF4-FFF2-40B4-BE49-F238E27FC236}">
                <a16:creationId xmlns:a16="http://schemas.microsoft.com/office/drawing/2014/main" id="{5A85CEE6-E686-4B09-A08A-E3712954DF8D}"/>
              </a:ext>
            </a:extLst>
          </p:cNvPr>
          <p:cNvGrpSpPr/>
          <p:nvPr/>
        </p:nvGrpSpPr>
        <p:grpSpPr>
          <a:xfrm>
            <a:off x="4261944" y="1052356"/>
            <a:ext cx="3764455" cy="5744684"/>
            <a:chOff x="1761560" y="2356249"/>
            <a:chExt cx="2318360" cy="3869739"/>
          </a:xfrm>
        </p:grpSpPr>
        <p:sp>
          <p:nvSpPr>
            <p:cNvPr id="15" name="Round Same Side Corner Rectangle 3">
              <a:extLst>
                <a:ext uri="{FF2B5EF4-FFF2-40B4-BE49-F238E27FC236}">
                  <a16:creationId xmlns:a16="http://schemas.microsoft.com/office/drawing/2014/main" id="{87950014-105C-4AF3-9DD8-993D9FCF96ED}"/>
                </a:ext>
              </a:extLst>
            </p:cNvPr>
            <p:cNvSpPr/>
            <p:nvPr/>
          </p:nvSpPr>
          <p:spPr>
            <a:xfrm>
              <a:off x="1761560" y="2356249"/>
              <a:ext cx="2318360" cy="648766"/>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59DEF0-056D-4077-830C-DFFA34AD40E0}"/>
                </a:ext>
              </a:extLst>
            </p:cNvPr>
            <p:cNvSpPr/>
            <p:nvPr/>
          </p:nvSpPr>
          <p:spPr>
            <a:xfrm>
              <a:off x="1761560" y="5978719"/>
              <a:ext cx="2318360" cy="247269"/>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CCCA47-9C6C-4BA6-9AF0-E825919B5401}"/>
                </a:ext>
              </a:extLst>
            </p:cNvPr>
            <p:cNvSpPr/>
            <p:nvPr/>
          </p:nvSpPr>
          <p:spPr>
            <a:xfrm>
              <a:off x="1771818" y="2789276"/>
              <a:ext cx="2302905" cy="3189445"/>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tx1"/>
                </a:solidFill>
              </a:endParaRPr>
            </a:p>
          </p:txBody>
        </p:sp>
      </p:grpSp>
      <p:sp>
        <p:nvSpPr>
          <p:cNvPr id="18" name="TextBox 17">
            <a:extLst>
              <a:ext uri="{FF2B5EF4-FFF2-40B4-BE49-F238E27FC236}">
                <a16:creationId xmlns:a16="http://schemas.microsoft.com/office/drawing/2014/main" id="{53902D32-937C-4306-B3C8-5721A0596283}"/>
              </a:ext>
            </a:extLst>
          </p:cNvPr>
          <p:cNvSpPr txBox="1"/>
          <p:nvPr/>
        </p:nvSpPr>
        <p:spPr>
          <a:xfrm>
            <a:off x="4314226" y="1130007"/>
            <a:ext cx="3659889"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Random Forest</a:t>
            </a:r>
            <a:endParaRPr lang="en-US" sz="2200">
              <a:solidFill>
                <a:schemeClr val="bg1"/>
              </a:solidFill>
              <a:latin typeface="Gill Sans MT" panose="020B0502020104020203" pitchFamily="34" charset="0"/>
            </a:endParaRPr>
          </a:p>
        </p:txBody>
      </p:sp>
      <p:grpSp>
        <p:nvGrpSpPr>
          <p:cNvPr id="19" name="Group 18">
            <a:extLst>
              <a:ext uri="{FF2B5EF4-FFF2-40B4-BE49-F238E27FC236}">
                <a16:creationId xmlns:a16="http://schemas.microsoft.com/office/drawing/2014/main" id="{71D21BB0-70B0-4246-8EE5-7A574CCC5D3E}"/>
              </a:ext>
            </a:extLst>
          </p:cNvPr>
          <p:cNvGrpSpPr/>
          <p:nvPr/>
        </p:nvGrpSpPr>
        <p:grpSpPr>
          <a:xfrm>
            <a:off x="8264563" y="1052355"/>
            <a:ext cx="3668110" cy="5674265"/>
            <a:chOff x="1761560" y="2361753"/>
            <a:chExt cx="2318360" cy="3864235"/>
          </a:xfrm>
        </p:grpSpPr>
        <p:sp>
          <p:nvSpPr>
            <p:cNvPr id="20" name="Round Same Side Corner Rectangle 3">
              <a:extLst>
                <a:ext uri="{FF2B5EF4-FFF2-40B4-BE49-F238E27FC236}">
                  <a16:creationId xmlns:a16="http://schemas.microsoft.com/office/drawing/2014/main" id="{7A92AA3C-C5FC-413A-9654-C486264A3F39}"/>
                </a:ext>
              </a:extLst>
            </p:cNvPr>
            <p:cNvSpPr/>
            <p:nvPr/>
          </p:nvSpPr>
          <p:spPr>
            <a:xfrm>
              <a:off x="1761560" y="2361753"/>
              <a:ext cx="2318360" cy="643261"/>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0AF0CBB-774A-4337-BBC4-00EB11296D0F}"/>
                </a:ext>
              </a:extLst>
            </p:cNvPr>
            <p:cNvSpPr/>
            <p:nvPr/>
          </p:nvSpPr>
          <p:spPr>
            <a:xfrm>
              <a:off x="1761560" y="5978719"/>
              <a:ext cx="2318360" cy="247269"/>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0F41E6-FE3C-4D15-B2B7-2A0FAC8745ED}"/>
                </a:ext>
              </a:extLst>
            </p:cNvPr>
            <p:cNvSpPr/>
            <p:nvPr/>
          </p:nvSpPr>
          <p:spPr>
            <a:xfrm>
              <a:off x="1771818" y="2789276"/>
              <a:ext cx="2302905" cy="3189445"/>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46642DA-B953-4AFC-A58C-CE1B32FB684E}"/>
              </a:ext>
            </a:extLst>
          </p:cNvPr>
          <p:cNvSpPr txBox="1"/>
          <p:nvPr/>
        </p:nvSpPr>
        <p:spPr>
          <a:xfrm>
            <a:off x="8321096" y="1103055"/>
            <a:ext cx="3659889"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Neural Network</a:t>
            </a:r>
            <a:endParaRPr lang="en-US" sz="2200">
              <a:solidFill>
                <a:schemeClr val="bg1"/>
              </a:solidFill>
              <a:latin typeface="Gill Sans MT" panose="020B0502020104020203" pitchFamily="34" charset="0"/>
            </a:endParaRPr>
          </a:p>
        </p:txBody>
      </p:sp>
      <p:sp>
        <p:nvSpPr>
          <p:cNvPr id="24" name="TextBox 23">
            <a:extLst>
              <a:ext uri="{FF2B5EF4-FFF2-40B4-BE49-F238E27FC236}">
                <a16:creationId xmlns:a16="http://schemas.microsoft.com/office/drawing/2014/main" id="{65348EE4-92AF-4558-90A3-7423375FBF03}"/>
              </a:ext>
            </a:extLst>
          </p:cNvPr>
          <p:cNvSpPr txBox="1"/>
          <p:nvPr/>
        </p:nvSpPr>
        <p:spPr>
          <a:xfrm>
            <a:off x="8312875" y="1695191"/>
            <a:ext cx="3668110" cy="2425081"/>
          </a:xfrm>
          <a:prstGeom prst="rect">
            <a:avLst/>
          </a:prstGeom>
          <a:noFill/>
        </p:spPr>
        <p:txBody>
          <a:bodyPr wrap="square" rtlCol="0">
            <a:noAutofit/>
          </a:bodyPr>
          <a:lstStyle/>
          <a:p>
            <a:r>
              <a:rPr lang="en-US" u="sng"/>
              <a:t>Pre-launch (Out of Sample)</a:t>
            </a:r>
          </a:p>
          <a:p>
            <a:endParaRPr lang="en-US" u="sng"/>
          </a:p>
          <a:p>
            <a:endParaRPr lang="en-US" u="sng"/>
          </a:p>
          <a:p>
            <a:endParaRPr lang="en-US" u="sng"/>
          </a:p>
          <a:p>
            <a:endParaRPr lang="en-US" u="sng"/>
          </a:p>
          <a:p>
            <a:endParaRPr lang="en-US" u="sng"/>
          </a:p>
          <a:p>
            <a:pPr algn="ctr"/>
            <a:endParaRPr lang="en-US" sz="1600" u="sng"/>
          </a:p>
          <a:p>
            <a:pPr algn="ctr"/>
            <a:r>
              <a:rPr lang="en-US" sz="1600" u="sng"/>
              <a:t>Accuracy</a:t>
            </a:r>
            <a:r>
              <a:rPr lang="en-US" sz="1600"/>
              <a:t> : 70% (AUC 0.78)</a:t>
            </a:r>
          </a:p>
          <a:p>
            <a:pPr algn="ctr"/>
            <a:endParaRPr lang="en-US" sz="1600" u="sng"/>
          </a:p>
          <a:p>
            <a:endParaRPr lang="en-US" u="sng"/>
          </a:p>
          <a:p>
            <a:endParaRPr lang="en-US" u="sng"/>
          </a:p>
          <a:p>
            <a:endParaRPr lang="en-US" u="sng"/>
          </a:p>
          <a:p>
            <a:endParaRPr lang="en-US" u="sng"/>
          </a:p>
          <a:p>
            <a:endParaRPr lang="en-US" u="sng"/>
          </a:p>
          <a:p>
            <a:endParaRPr lang="en-US" u="sng"/>
          </a:p>
          <a:p>
            <a:endParaRPr lang="en-IN">
              <a:solidFill>
                <a:schemeClr val="bg2">
                  <a:lumMod val="50000"/>
                </a:schemeClr>
              </a:solidFill>
              <a:latin typeface="Gill Sans MT" panose="020B0502020104020203" pitchFamily="34" charset="0"/>
            </a:endParaRPr>
          </a:p>
        </p:txBody>
      </p:sp>
      <p:sp>
        <p:nvSpPr>
          <p:cNvPr id="25" name="Rectangle 24">
            <a:extLst>
              <a:ext uri="{FF2B5EF4-FFF2-40B4-BE49-F238E27FC236}">
                <a16:creationId xmlns:a16="http://schemas.microsoft.com/office/drawing/2014/main" id="{AEBF342C-EB19-431D-9121-2B0304CE9474}"/>
              </a:ext>
            </a:extLst>
          </p:cNvPr>
          <p:cNvSpPr/>
          <p:nvPr/>
        </p:nvSpPr>
        <p:spPr>
          <a:xfrm>
            <a:off x="325280" y="1688468"/>
            <a:ext cx="3773242" cy="4739759"/>
          </a:xfrm>
          <a:prstGeom prst="rect">
            <a:avLst/>
          </a:prstGeom>
        </p:spPr>
        <p:txBody>
          <a:bodyPr wrap="square">
            <a:spAutoFit/>
          </a:bodyPr>
          <a:lstStyle/>
          <a:p>
            <a:r>
              <a:rPr lang="en-US" u="sng"/>
              <a:t>Pre-launch model (Out of Sample):</a:t>
            </a:r>
          </a:p>
          <a:p>
            <a:endParaRPr lang="en-US"/>
          </a:p>
          <a:p>
            <a:endParaRPr lang="en-US"/>
          </a:p>
          <a:p>
            <a:endParaRPr lang="en-US"/>
          </a:p>
          <a:p>
            <a:pPr algn="ctr"/>
            <a:endParaRPr lang="en-IN">
              <a:solidFill>
                <a:schemeClr val="accent1">
                  <a:lumMod val="50000"/>
                </a:schemeClr>
              </a:solidFill>
            </a:endParaRPr>
          </a:p>
          <a:p>
            <a:pPr algn="ctr"/>
            <a:r>
              <a:rPr lang="en-US"/>
              <a:t> </a:t>
            </a:r>
            <a:br>
              <a:rPr lang="en-US"/>
            </a:br>
            <a:br>
              <a:rPr lang="en-US"/>
            </a:br>
            <a:r>
              <a:rPr lang="en-US" sz="1600" u="sng"/>
              <a:t>Accuracy</a:t>
            </a:r>
            <a:r>
              <a:rPr lang="en-US" sz="1600"/>
              <a:t> : 71.4% (AUC 0.72) </a:t>
            </a:r>
            <a:br>
              <a:rPr lang="en-US" sz="1600"/>
            </a:br>
            <a:br>
              <a:rPr lang="en-US"/>
            </a:br>
            <a:r>
              <a:rPr lang="en-US" u="sng"/>
              <a:t>Post-launch model (Out of Sample):</a:t>
            </a:r>
            <a:endParaRPr lang="en-US"/>
          </a:p>
          <a:p>
            <a:endParaRPr lang="en-US"/>
          </a:p>
          <a:p>
            <a:pPr algn="ctr"/>
            <a:br>
              <a:rPr lang="en-US">
                <a:solidFill>
                  <a:schemeClr val="accent1">
                    <a:lumMod val="50000"/>
                  </a:schemeClr>
                </a:solidFill>
              </a:rPr>
            </a:br>
            <a:endParaRPr lang="en-US">
              <a:solidFill>
                <a:schemeClr val="accent1">
                  <a:lumMod val="50000"/>
                </a:schemeClr>
              </a:solidFill>
            </a:endParaRPr>
          </a:p>
          <a:p>
            <a:pPr algn="ctr"/>
            <a:br>
              <a:rPr lang="en-US">
                <a:solidFill>
                  <a:schemeClr val="accent1">
                    <a:lumMod val="50000"/>
                  </a:schemeClr>
                </a:solidFill>
              </a:rPr>
            </a:br>
            <a:endParaRPr lang="en-US">
              <a:solidFill>
                <a:schemeClr val="accent1">
                  <a:lumMod val="50000"/>
                </a:schemeClr>
              </a:solidFill>
            </a:endParaRPr>
          </a:p>
          <a:p>
            <a:pPr algn="ctr"/>
            <a:r>
              <a:rPr lang="en-US" sz="1600" u="sng"/>
              <a:t>Accuracy</a:t>
            </a:r>
            <a:r>
              <a:rPr lang="en-US" sz="1600"/>
              <a:t> : 78.5% (AUC 0.79)</a:t>
            </a:r>
          </a:p>
          <a:p>
            <a:pPr algn="ctr"/>
            <a:endParaRPr lang="en-US"/>
          </a:p>
        </p:txBody>
      </p:sp>
      <p:graphicFrame>
        <p:nvGraphicFramePr>
          <p:cNvPr id="26" name="Table 25">
            <a:extLst>
              <a:ext uri="{FF2B5EF4-FFF2-40B4-BE49-F238E27FC236}">
                <a16:creationId xmlns:a16="http://schemas.microsoft.com/office/drawing/2014/main" id="{C2997B41-3A50-45B1-8D6F-9704389D20F9}"/>
              </a:ext>
            </a:extLst>
          </p:cNvPr>
          <p:cNvGraphicFramePr>
            <a:graphicFrameLocks noGrp="1"/>
          </p:cNvGraphicFramePr>
          <p:nvPr>
            <p:extLst>
              <p:ext uri="{D42A27DB-BD31-4B8C-83A1-F6EECF244321}">
                <p14:modId xmlns:p14="http://schemas.microsoft.com/office/powerpoint/2010/main" val="777362233"/>
              </p:ext>
            </p:extLst>
          </p:nvPr>
        </p:nvGraphicFramePr>
        <p:xfrm>
          <a:off x="578066" y="4561490"/>
          <a:ext cx="2943101" cy="1188274"/>
        </p:xfrm>
        <a:graphic>
          <a:graphicData uri="http://schemas.openxmlformats.org/drawingml/2006/table">
            <a:tbl>
              <a:tblPr firstRow="1" firstCol="1" bandRow="1">
                <a:tableStyleId>{5C22544A-7EE6-4342-B048-85BDC9FD1C3A}</a:tableStyleId>
              </a:tblPr>
              <a:tblGrid>
                <a:gridCol w="599122">
                  <a:extLst>
                    <a:ext uri="{9D8B030D-6E8A-4147-A177-3AD203B41FA5}">
                      <a16:colId xmlns:a16="http://schemas.microsoft.com/office/drawing/2014/main" val="3882405599"/>
                    </a:ext>
                  </a:extLst>
                </a:gridCol>
                <a:gridCol w="798615">
                  <a:extLst>
                    <a:ext uri="{9D8B030D-6E8A-4147-A177-3AD203B41FA5}">
                      <a16:colId xmlns:a16="http://schemas.microsoft.com/office/drawing/2014/main" val="4263370218"/>
                    </a:ext>
                  </a:extLst>
                </a:gridCol>
                <a:gridCol w="772682">
                  <a:extLst>
                    <a:ext uri="{9D8B030D-6E8A-4147-A177-3AD203B41FA5}">
                      <a16:colId xmlns:a16="http://schemas.microsoft.com/office/drawing/2014/main" val="1538291801"/>
                    </a:ext>
                  </a:extLst>
                </a:gridCol>
                <a:gridCol w="772682">
                  <a:extLst>
                    <a:ext uri="{9D8B030D-6E8A-4147-A177-3AD203B41FA5}">
                      <a16:colId xmlns:a16="http://schemas.microsoft.com/office/drawing/2014/main" val="443957216"/>
                    </a:ext>
                  </a:extLst>
                </a:gridCol>
              </a:tblGrid>
              <a:tr h="294006">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a:effectLst/>
                        </a:rPr>
                        <a:t>Prediction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2916209584"/>
                  </a:ext>
                </a:extLst>
              </a:tr>
              <a:tr h="294006">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3673247307"/>
                  </a:ext>
                </a:extLst>
              </a:tr>
              <a:tr h="294006">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mn-ea"/>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kern="1200">
                          <a:solidFill>
                            <a:schemeClr val="tx1"/>
                          </a:solidFill>
                          <a:effectLst/>
                          <a:latin typeface="+mn-lt"/>
                          <a:ea typeface="+mn-ea"/>
                          <a:cs typeface="+mn-cs"/>
                        </a:rPr>
                        <a:t>12760</a:t>
                      </a: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US" sz="1100" kern="1200">
                          <a:solidFill>
                            <a:schemeClr val="tx1"/>
                          </a:solidFill>
                          <a:effectLst/>
                          <a:latin typeface="+mn-lt"/>
                          <a:ea typeface="+mn-ea"/>
                          <a:cs typeface="+mn-cs"/>
                        </a:rPr>
                        <a:t>4500</a:t>
                      </a: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044064718"/>
                  </a:ext>
                </a:extLst>
              </a:tr>
              <a:tr h="306256">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US" sz="1100" kern="1200">
                          <a:solidFill>
                            <a:schemeClr val="tx1"/>
                          </a:solidFill>
                          <a:effectLst/>
                          <a:latin typeface="+mn-lt"/>
                          <a:ea typeface="+mn-ea"/>
                          <a:cs typeface="+mn-cs"/>
                        </a:rPr>
                        <a:t>3498</a:t>
                      </a: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US" sz="1100" kern="1200">
                          <a:solidFill>
                            <a:schemeClr val="tx1"/>
                          </a:solidFill>
                          <a:effectLst/>
                          <a:latin typeface="+mn-lt"/>
                          <a:ea typeface="+mn-ea"/>
                          <a:cs typeface="+mn-cs"/>
                        </a:rPr>
                        <a:t>16442</a:t>
                      </a: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289061558"/>
                  </a:ext>
                </a:extLst>
              </a:tr>
            </a:tbl>
          </a:graphicData>
        </a:graphic>
      </p:graphicFrame>
      <p:graphicFrame>
        <p:nvGraphicFramePr>
          <p:cNvPr id="27" name="Table 26">
            <a:extLst>
              <a:ext uri="{FF2B5EF4-FFF2-40B4-BE49-F238E27FC236}">
                <a16:creationId xmlns:a16="http://schemas.microsoft.com/office/drawing/2014/main" id="{D27FB27B-C2B0-4D41-87D7-48FC1C09286C}"/>
              </a:ext>
            </a:extLst>
          </p:cNvPr>
          <p:cNvGraphicFramePr>
            <a:graphicFrameLocks noGrp="1"/>
          </p:cNvGraphicFramePr>
          <p:nvPr>
            <p:extLst>
              <p:ext uri="{D42A27DB-BD31-4B8C-83A1-F6EECF244321}">
                <p14:modId xmlns:p14="http://schemas.microsoft.com/office/powerpoint/2010/main" val="1554553148"/>
              </p:ext>
            </p:extLst>
          </p:nvPr>
        </p:nvGraphicFramePr>
        <p:xfrm>
          <a:off x="578068" y="2240724"/>
          <a:ext cx="3142594" cy="1132398"/>
        </p:xfrm>
        <a:graphic>
          <a:graphicData uri="http://schemas.openxmlformats.org/drawingml/2006/table">
            <a:tbl>
              <a:tblPr firstRow="1" firstCol="1" bandRow="1">
                <a:tableStyleId>{5C22544A-7EE6-4342-B048-85BDC9FD1C3A}</a:tableStyleId>
              </a:tblPr>
              <a:tblGrid>
                <a:gridCol w="798615">
                  <a:extLst>
                    <a:ext uri="{9D8B030D-6E8A-4147-A177-3AD203B41FA5}">
                      <a16:colId xmlns:a16="http://schemas.microsoft.com/office/drawing/2014/main" val="3633213604"/>
                    </a:ext>
                  </a:extLst>
                </a:gridCol>
                <a:gridCol w="798615">
                  <a:extLst>
                    <a:ext uri="{9D8B030D-6E8A-4147-A177-3AD203B41FA5}">
                      <a16:colId xmlns:a16="http://schemas.microsoft.com/office/drawing/2014/main" val="4140596261"/>
                    </a:ext>
                  </a:extLst>
                </a:gridCol>
                <a:gridCol w="772682">
                  <a:extLst>
                    <a:ext uri="{9D8B030D-6E8A-4147-A177-3AD203B41FA5}">
                      <a16:colId xmlns:a16="http://schemas.microsoft.com/office/drawing/2014/main" val="2414608830"/>
                    </a:ext>
                  </a:extLst>
                </a:gridCol>
                <a:gridCol w="772682">
                  <a:extLst>
                    <a:ext uri="{9D8B030D-6E8A-4147-A177-3AD203B41FA5}">
                      <a16:colId xmlns:a16="http://schemas.microsoft.com/office/drawing/2014/main" val="149697600"/>
                    </a:ext>
                  </a:extLst>
                </a:gridCol>
              </a:tblGrid>
              <a:tr h="280181">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kern="1200">
                          <a:effectLst/>
                        </a:rPr>
                        <a:t>Prediction</a:t>
                      </a:r>
                      <a:endParaRPr lang="en-US" sz="1100" b="1" kern="1200">
                        <a:solidFill>
                          <a:schemeClr val="lt1"/>
                        </a:solidFill>
                        <a:effectLst/>
                        <a:latin typeface="+mn-lt"/>
                        <a:ea typeface="+mn-ea"/>
                        <a:cs typeface="+mn-cs"/>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3368253545"/>
                  </a:ext>
                </a:extLst>
              </a:tr>
              <a:tr h="280181">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27178035"/>
                  </a:ext>
                </a:extLst>
              </a:tr>
              <a:tr h="280181">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3500000" scaled="1"/>
                      <a:tileRect/>
                    </a:gradFill>
                  </a:tcPr>
                </a:tc>
                <a:tc>
                  <a:txBody>
                    <a:bodyPr/>
                    <a:lstStyle/>
                    <a:p>
                      <a:pPr marL="0" marR="0" algn="r">
                        <a:lnSpc>
                          <a:spcPct val="107000"/>
                        </a:lnSpc>
                        <a:spcBef>
                          <a:spcPts val="0"/>
                        </a:spcBef>
                        <a:spcAft>
                          <a:spcPts val="0"/>
                        </a:spcAft>
                      </a:pPr>
                      <a:r>
                        <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10872</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IN" sz="1100" kern="1200">
                          <a:solidFill>
                            <a:schemeClr val="tx1"/>
                          </a:solidFill>
                          <a:effectLst/>
                          <a:latin typeface="+mn-lt"/>
                          <a:ea typeface="+mn-ea"/>
                          <a:cs typeface="+mn-cs"/>
                        </a:rPr>
                        <a:t>6388</a:t>
                      </a:r>
                      <a:endParaRPr lang="en-US" sz="1100" kern="1200">
                        <a:solidFill>
                          <a:schemeClr val="tx1"/>
                        </a:solidFill>
                        <a:effectLst/>
                        <a:latin typeface="+mn-lt"/>
                        <a:ea typeface="+mn-ea"/>
                        <a:cs typeface="+mn-cs"/>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128927716"/>
                  </a:ext>
                </a:extLst>
              </a:tr>
              <a:tr h="291855">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IN" sz="1100" kern="1200">
                          <a:solidFill>
                            <a:schemeClr val="tx1"/>
                          </a:solidFill>
                          <a:effectLst/>
                          <a:latin typeface="+mn-lt"/>
                          <a:ea typeface="+mn-ea"/>
                          <a:cs typeface="+mn-cs"/>
                        </a:rPr>
                        <a:t>4246</a:t>
                      </a:r>
                      <a:endParaRPr lang="en-US" sz="1100" kern="1200">
                        <a:solidFill>
                          <a:schemeClr val="tx1"/>
                        </a:solidFill>
                        <a:effectLst/>
                        <a:latin typeface="+mn-lt"/>
                        <a:ea typeface="+mn-ea"/>
                        <a:cs typeface="+mn-cs"/>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IN" sz="1100" kern="1200">
                          <a:solidFill>
                            <a:schemeClr val="tx1"/>
                          </a:solidFill>
                          <a:effectLst/>
                          <a:latin typeface="+mn-lt"/>
                          <a:ea typeface="+mn-ea"/>
                          <a:cs typeface="+mn-cs"/>
                        </a:rPr>
                        <a:t>15694</a:t>
                      </a:r>
                      <a:endParaRPr lang="en-US" sz="1100" kern="1200">
                        <a:solidFill>
                          <a:schemeClr val="tx1"/>
                        </a:solidFill>
                        <a:effectLst/>
                        <a:latin typeface="+mn-lt"/>
                        <a:ea typeface="+mn-ea"/>
                        <a:cs typeface="+mn-cs"/>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3556651990"/>
                  </a:ext>
                </a:extLst>
              </a:tr>
            </a:tbl>
          </a:graphicData>
        </a:graphic>
      </p:graphicFrame>
      <p:graphicFrame>
        <p:nvGraphicFramePr>
          <p:cNvPr id="28" name="Table 27">
            <a:extLst>
              <a:ext uri="{FF2B5EF4-FFF2-40B4-BE49-F238E27FC236}">
                <a16:creationId xmlns:a16="http://schemas.microsoft.com/office/drawing/2014/main" id="{43B9A262-BE39-4281-AA57-0A170FC2805F}"/>
              </a:ext>
            </a:extLst>
          </p:cNvPr>
          <p:cNvGraphicFramePr>
            <a:graphicFrameLocks noGrp="1"/>
          </p:cNvGraphicFramePr>
          <p:nvPr>
            <p:extLst>
              <p:ext uri="{D42A27DB-BD31-4B8C-83A1-F6EECF244321}">
                <p14:modId xmlns:p14="http://schemas.microsoft.com/office/powerpoint/2010/main" val="68895713"/>
              </p:ext>
            </p:extLst>
          </p:nvPr>
        </p:nvGraphicFramePr>
        <p:xfrm>
          <a:off x="4536564" y="4561490"/>
          <a:ext cx="3142594" cy="1188274"/>
        </p:xfrm>
        <a:graphic>
          <a:graphicData uri="http://schemas.openxmlformats.org/drawingml/2006/table">
            <a:tbl>
              <a:tblPr firstRow="1" firstCol="1" bandRow="1">
                <a:tableStyleId>{5C22544A-7EE6-4342-B048-85BDC9FD1C3A}</a:tableStyleId>
              </a:tblPr>
              <a:tblGrid>
                <a:gridCol w="798615">
                  <a:extLst>
                    <a:ext uri="{9D8B030D-6E8A-4147-A177-3AD203B41FA5}">
                      <a16:colId xmlns:a16="http://schemas.microsoft.com/office/drawing/2014/main" val="3633213604"/>
                    </a:ext>
                  </a:extLst>
                </a:gridCol>
                <a:gridCol w="798615">
                  <a:extLst>
                    <a:ext uri="{9D8B030D-6E8A-4147-A177-3AD203B41FA5}">
                      <a16:colId xmlns:a16="http://schemas.microsoft.com/office/drawing/2014/main" val="4140596261"/>
                    </a:ext>
                  </a:extLst>
                </a:gridCol>
                <a:gridCol w="772682">
                  <a:extLst>
                    <a:ext uri="{9D8B030D-6E8A-4147-A177-3AD203B41FA5}">
                      <a16:colId xmlns:a16="http://schemas.microsoft.com/office/drawing/2014/main" val="2414608830"/>
                    </a:ext>
                  </a:extLst>
                </a:gridCol>
                <a:gridCol w="772682">
                  <a:extLst>
                    <a:ext uri="{9D8B030D-6E8A-4147-A177-3AD203B41FA5}">
                      <a16:colId xmlns:a16="http://schemas.microsoft.com/office/drawing/2014/main" val="149697600"/>
                    </a:ext>
                  </a:extLst>
                </a:gridCol>
              </a:tblGrid>
              <a:tr h="294006">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kern="1200">
                          <a:effectLst/>
                        </a:rPr>
                        <a:t>Prediction</a:t>
                      </a:r>
                      <a:endParaRPr lang="en-US" sz="1100" b="1" kern="1200">
                        <a:solidFill>
                          <a:schemeClr val="lt1"/>
                        </a:solidFill>
                        <a:effectLst/>
                        <a:latin typeface="+mn-lt"/>
                        <a:ea typeface="+mn-ea"/>
                        <a:cs typeface="+mn-cs"/>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3368253545"/>
                  </a:ext>
                </a:extLst>
              </a:tr>
              <a:tr h="294006">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27178035"/>
                  </a:ext>
                </a:extLst>
              </a:tr>
              <a:tr h="294006">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3500000" scaled="1"/>
                      <a:tileRect/>
                    </a:gradFill>
                  </a:tcPr>
                </a:tc>
                <a:tc>
                  <a:txBody>
                    <a:bodyPr/>
                    <a:lstStyle/>
                    <a:p>
                      <a:pPr marL="0" marR="0" algn="r">
                        <a:lnSpc>
                          <a:spcPct val="107000"/>
                        </a:lnSpc>
                        <a:spcBef>
                          <a:spcPts val="0"/>
                        </a:spcBef>
                        <a:spcAft>
                          <a:spcPts val="0"/>
                        </a:spcAft>
                      </a:pPr>
                      <a:r>
                        <a:rPr lang="en-US" sz="1100">
                          <a:effectLst/>
                        </a:rPr>
                        <a:t>15042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2005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128927716"/>
                  </a:ext>
                </a:extLst>
              </a:tr>
              <a:tr h="306256">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979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19174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3556651990"/>
                  </a:ext>
                </a:extLst>
              </a:tr>
            </a:tbl>
          </a:graphicData>
        </a:graphic>
      </p:graphicFrame>
      <p:graphicFrame>
        <p:nvGraphicFramePr>
          <p:cNvPr id="29" name="Table 28">
            <a:extLst>
              <a:ext uri="{FF2B5EF4-FFF2-40B4-BE49-F238E27FC236}">
                <a16:creationId xmlns:a16="http://schemas.microsoft.com/office/drawing/2014/main" id="{503D9B7F-8562-4BA9-A6AB-CA96F04365CF}"/>
              </a:ext>
            </a:extLst>
          </p:cNvPr>
          <p:cNvGraphicFramePr>
            <a:graphicFrameLocks noGrp="1"/>
          </p:cNvGraphicFramePr>
          <p:nvPr>
            <p:extLst>
              <p:ext uri="{D42A27DB-BD31-4B8C-83A1-F6EECF244321}">
                <p14:modId xmlns:p14="http://schemas.microsoft.com/office/powerpoint/2010/main" val="3236209396"/>
              </p:ext>
            </p:extLst>
          </p:nvPr>
        </p:nvGraphicFramePr>
        <p:xfrm>
          <a:off x="4572874" y="2240724"/>
          <a:ext cx="3142594" cy="1132399"/>
        </p:xfrm>
        <a:graphic>
          <a:graphicData uri="http://schemas.openxmlformats.org/drawingml/2006/table">
            <a:tbl>
              <a:tblPr firstRow="1" firstCol="1" bandRow="1">
                <a:tableStyleId>{5C22544A-7EE6-4342-B048-85BDC9FD1C3A}</a:tableStyleId>
              </a:tblPr>
              <a:tblGrid>
                <a:gridCol w="798615">
                  <a:extLst>
                    <a:ext uri="{9D8B030D-6E8A-4147-A177-3AD203B41FA5}">
                      <a16:colId xmlns:a16="http://schemas.microsoft.com/office/drawing/2014/main" val="3633213604"/>
                    </a:ext>
                  </a:extLst>
                </a:gridCol>
                <a:gridCol w="798615">
                  <a:extLst>
                    <a:ext uri="{9D8B030D-6E8A-4147-A177-3AD203B41FA5}">
                      <a16:colId xmlns:a16="http://schemas.microsoft.com/office/drawing/2014/main" val="4140596261"/>
                    </a:ext>
                  </a:extLst>
                </a:gridCol>
                <a:gridCol w="772682">
                  <a:extLst>
                    <a:ext uri="{9D8B030D-6E8A-4147-A177-3AD203B41FA5}">
                      <a16:colId xmlns:a16="http://schemas.microsoft.com/office/drawing/2014/main" val="2414608830"/>
                    </a:ext>
                  </a:extLst>
                </a:gridCol>
                <a:gridCol w="772682">
                  <a:extLst>
                    <a:ext uri="{9D8B030D-6E8A-4147-A177-3AD203B41FA5}">
                      <a16:colId xmlns:a16="http://schemas.microsoft.com/office/drawing/2014/main" val="149697600"/>
                    </a:ext>
                  </a:extLst>
                </a:gridCol>
              </a:tblGrid>
              <a:tr h="280181">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kern="1200">
                          <a:effectLst/>
                        </a:rPr>
                        <a:t>Prediction</a:t>
                      </a:r>
                      <a:endParaRPr lang="en-US" sz="1100" b="1" kern="1200">
                        <a:solidFill>
                          <a:schemeClr val="lt1"/>
                        </a:solidFill>
                        <a:effectLst/>
                        <a:latin typeface="+mn-lt"/>
                        <a:ea typeface="+mn-ea"/>
                        <a:cs typeface="+mn-cs"/>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3368253545"/>
                  </a:ext>
                </a:extLst>
              </a:tr>
              <a:tr h="280181">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27178035"/>
                  </a:ext>
                </a:extLst>
              </a:tr>
              <a:tr h="280181">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3500000" scaled="1"/>
                      <a:tileRect/>
                    </a:gradFill>
                  </a:tcPr>
                </a:tc>
                <a:tc>
                  <a:txBody>
                    <a:bodyPr/>
                    <a:lstStyle/>
                    <a:p>
                      <a:pPr marL="0" marR="0" algn="r">
                        <a:lnSpc>
                          <a:spcPct val="107000"/>
                        </a:lnSpc>
                        <a:spcBef>
                          <a:spcPts val="0"/>
                        </a:spcBef>
                        <a:spcAft>
                          <a:spcPts val="0"/>
                        </a:spcAft>
                      </a:pPr>
                      <a:r>
                        <a:rPr lang="en-US" sz="1100">
                          <a:effectLst/>
                        </a:rPr>
                        <a:t>11835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5212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1128927716"/>
                  </a:ext>
                </a:extLst>
              </a:tr>
              <a:tr h="291856">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3997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US" sz="1100">
                          <a:effectLst/>
                        </a:rPr>
                        <a:t>16156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100000" b="100000"/>
                      </a:path>
                      <a:tileRect t="-100000" r="-100000"/>
                    </a:gradFill>
                  </a:tcPr>
                </a:tc>
                <a:extLst>
                  <a:ext uri="{0D108BD9-81ED-4DB2-BD59-A6C34878D82A}">
                    <a16:rowId xmlns:a16="http://schemas.microsoft.com/office/drawing/2014/main" val="3556651990"/>
                  </a:ext>
                </a:extLst>
              </a:tr>
            </a:tbl>
          </a:graphicData>
        </a:graphic>
      </p:graphicFrame>
      <p:sp>
        <p:nvSpPr>
          <p:cNvPr id="30" name="TextBox 29">
            <a:extLst>
              <a:ext uri="{FF2B5EF4-FFF2-40B4-BE49-F238E27FC236}">
                <a16:creationId xmlns:a16="http://schemas.microsoft.com/office/drawing/2014/main" id="{C5AEFA45-2E07-4B7D-B3AE-3ECCE75AD24E}"/>
              </a:ext>
            </a:extLst>
          </p:cNvPr>
          <p:cNvSpPr txBox="1"/>
          <p:nvPr/>
        </p:nvSpPr>
        <p:spPr>
          <a:xfrm>
            <a:off x="4286398" y="1788160"/>
            <a:ext cx="3676936" cy="2205616"/>
          </a:xfrm>
          <a:prstGeom prst="rect">
            <a:avLst/>
          </a:prstGeom>
          <a:noFill/>
        </p:spPr>
        <p:txBody>
          <a:bodyPr wrap="square" rtlCol="0">
            <a:noAutofit/>
          </a:bodyPr>
          <a:lstStyle/>
          <a:p>
            <a:r>
              <a:rPr lang="en-US" u="sng"/>
              <a:t>Pre-launch (Out of Sample):</a:t>
            </a:r>
          </a:p>
          <a:p>
            <a:endParaRPr lang="en-US"/>
          </a:p>
          <a:p>
            <a:endParaRPr lang="en-US"/>
          </a:p>
          <a:p>
            <a:endParaRPr lang="en-US"/>
          </a:p>
          <a:p>
            <a:endParaRPr lang="en-US"/>
          </a:p>
          <a:p>
            <a:pPr algn="ctr"/>
            <a:r>
              <a:rPr lang="en-US"/>
              <a:t> </a:t>
            </a:r>
            <a:br>
              <a:rPr lang="en-US"/>
            </a:br>
            <a:r>
              <a:rPr lang="en-US" sz="1600" u="sng"/>
              <a:t>Accuracy</a:t>
            </a:r>
            <a:r>
              <a:rPr lang="en-US" sz="1600"/>
              <a:t> : 75% (AUC 0.74) </a:t>
            </a:r>
            <a:endParaRPr lang="en-US"/>
          </a:p>
          <a:p>
            <a:pPr indent="-457200"/>
            <a:r>
              <a:rPr lang="en-US"/>
              <a:t> </a:t>
            </a:r>
            <a:endParaRPr lang="en-US" sz="1600" u="sng"/>
          </a:p>
          <a:p>
            <a:pPr algn="ctr"/>
            <a:endParaRPr lang="en-US" sz="1600" u="sng"/>
          </a:p>
          <a:p>
            <a:pPr algn="ctr"/>
            <a:endParaRPr lang="en-US" sz="1600" u="sng"/>
          </a:p>
          <a:p>
            <a:pPr algn="ctr"/>
            <a:endParaRPr lang="en-US" sz="1600" u="sng"/>
          </a:p>
          <a:p>
            <a:pPr algn="ctr"/>
            <a:endParaRPr lang="en-US" sz="1600" u="sng"/>
          </a:p>
          <a:p>
            <a:pPr algn="ctr"/>
            <a:br>
              <a:rPr lang="en-US" sz="1600" u="sng"/>
            </a:br>
            <a:endParaRPr lang="en-US"/>
          </a:p>
        </p:txBody>
      </p:sp>
      <p:graphicFrame>
        <p:nvGraphicFramePr>
          <p:cNvPr id="31" name="Table 30">
            <a:extLst>
              <a:ext uri="{FF2B5EF4-FFF2-40B4-BE49-F238E27FC236}">
                <a16:creationId xmlns:a16="http://schemas.microsoft.com/office/drawing/2014/main" id="{8C5AA670-8D65-44E7-A4BD-5EAD2D90C47F}"/>
              </a:ext>
            </a:extLst>
          </p:cNvPr>
          <p:cNvGraphicFramePr>
            <a:graphicFrameLocks noGrp="1"/>
          </p:cNvGraphicFramePr>
          <p:nvPr>
            <p:extLst>
              <p:ext uri="{D42A27DB-BD31-4B8C-83A1-F6EECF244321}">
                <p14:modId xmlns:p14="http://schemas.microsoft.com/office/powerpoint/2010/main" val="1829584612"/>
              </p:ext>
            </p:extLst>
          </p:nvPr>
        </p:nvGraphicFramePr>
        <p:xfrm>
          <a:off x="8553666" y="2240726"/>
          <a:ext cx="2943101" cy="1188274"/>
        </p:xfrm>
        <a:graphic>
          <a:graphicData uri="http://schemas.openxmlformats.org/drawingml/2006/table">
            <a:tbl>
              <a:tblPr firstRow="1" firstCol="1" bandRow="1">
                <a:tableStyleId>{5C22544A-7EE6-4342-B048-85BDC9FD1C3A}</a:tableStyleId>
              </a:tblPr>
              <a:tblGrid>
                <a:gridCol w="599122">
                  <a:extLst>
                    <a:ext uri="{9D8B030D-6E8A-4147-A177-3AD203B41FA5}">
                      <a16:colId xmlns:a16="http://schemas.microsoft.com/office/drawing/2014/main" val="3882405599"/>
                    </a:ext>
                  </a:extLst>
                </a:gridCol>
                <a:gridCol w="798615">
                  <a:extLst>
                    <a:ext uri="{9D8B030D-6E8A-4147-A177-3AD203B41FA5}">
                      <a16:colId xmlns:a16="http://schemas.microsoft.com/office/drawing/2014/main" val="4263370218"/>
                    </a:ext>
                  </a:extLst>
                </a:gridCol>
                <a:gridCol w="772682">
                  <a:extLst>
                    <a:ext uri="{9D8B030D-6E8A-4147-A177-3AD203B41FA5}">
                      <a16:colId xmlns:a16="http://schemas.microsoft.com/office/drawing/2014/main" val="1538291801"/>
                    </a:ext>
                  </a:extLst>
                </a:gridCol>
                <a:gridCol w="772682">
                  <a:extLst>
                    <a:ext uri="{9D8B030D-6E8A-4147-A177-3AD203B41FA5}">
                      <a16:colId xmlns:a16="http://schemas.microsoft.com/office/drawing/2014/main" val="443957216"/>
                    </a:ext>
                  </a:extLst>
                </a:gridCol>
              </a:tblGrid>
              <a:tr h="294006">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a:effectLst/>
                        </a:rPr>
                        <a:t>Prediction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2916209584"/>
                  </a:ext>
                </a:extLst>
              </a:tr>
              <a:tr h="294006">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3673247307"/>
                  </a:ext>
                </a:extLst>
              </a:tr>
              <a:tr h="294006">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mn-ea"/>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IN" sz="1100" kern="1200">
                          <a:solidFill>
                            <a:schemeClr val="tx1"/>
                          </a:solidFill>
                          <a:effectLst/>
                          <a:latin typeface="+mn-lt"/>
                          <a:ea typeface="+mn-ea"/>
                          <a:cs typeface="+mn-cs"/>
                        </a:rPr>
                        <a:t>15429</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6865</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044064718"/>
                  </a:ext>
                </a:extLst>
              </a:tr>
              <a:tr h="306256">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4609</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10297</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289061558"/>
                  </a:ext>
                </a:extLst>
              </a:tr>
            </a:tbl>
          </a:graphicData>
        </a:graphic>
      </p:graphicFrame>
      <p:graphicFrame>
        <p:nvGraphicFramePr>
          <p:cNvPr id="32" name="Table 31">
            <a:extLst>
              <a:ext uri="{FF2B5EF4-FFF2-40B4-BE49-F238E27FC236}">
                <a16:creationId xmlns:a16="http://schemas.microsoft.com/office/drawing/2014/main" id="{9FD832F0-ED57-4610-B39D-3641D5FF9C13}"/>
              </a:ext>
            </a:extLst>
          </p:cNvPr>
          <p:cNvGraphicFramePr>
            <a:graphicFrameLocks noGrp="1"/>
          </p:cNvGraphicFramePr>
          <p:nvPr>
            <p:extLst>
              <p:ext uri="{D42A27DB-BD31-4B8C-83A1-F6EECF244321}">
                <p14:modId xmlns:p14="http://schemas.microsoft.com/office/powerpoint/2010/main" val="448753566"/>
              </p:ext>
            </p:extLst>
          </p:nvPr>
        </p:nvGraphicFramePr>
        <p:xfrm>
          <a:off x="8553665" y="4583731"/>
          <a:ext cx="2943101" cy="1188274"/>
        </p:xfrm>
        <a:graphic>
          <a:graphicData uri="http://schemas.openxmlformats.org/drawingml/2006/table">
            <a:tbl>
              <a:tblPr firstRow="1" firstCol="1" bandRow="1">
                <a:tableStyleId>{5C22544A-7EE6-4342-B048-85BDC9FD1C3A}</a:tableStyleId>
              </a:tblPr>
              <a:tblGrid>
                <a:gridCol w="599122">
                  <a:extLst>
                    <a:ext uri="{9D8B030D-6E8A-4147-A177-3AD203B41FA5}">
                      <a16:colId xmlns:a16="http://schemas.microsoft.com/office/drawing/2014/main" val="3882405599"/>
                    </a:ext>
                  </a:extLst>
                </a:gridCol>
                <a:gridCol w="798615">
                  <a:extLst>
                    <a:ext uri="{9D8B030D-6E8A-4147-A177-3AD203B41FA5}">
                      <a16:colId xmlns:a16="http://schemas.microsoft.com/office/drawing/2014/main" val="4263370218"/>
                    </a:ext>
                  </a:extLst>
                </a:gridCol>
                <a:gridCol w="772682">
                  <a:extLst>
                    <a:ext uri="{9D8B030D-6E8A-4147-A177-3AD203B41FA5}">
                      <a16:colId xmlns:a16="http://schemas.microsoft.com/office/drawing/2014/main" val="1538291801"/>
                    </a:ext>
                  </a:extLst>
                </a:gridCol>
                <a:gridCol w="772682">
                  <a:extLst>
                    <a:ext uri="{9D8B030D-6E8A-4147-A177-3AD203B41FA5}">
                      <a16:colId xmlns:a16="http://schemas.microsoft.com/office/drawing/2014/main" val="443957216"/>
                    </a:ext>
                  </a:extLst>
                </a:gridCol>
              </a:tblGrid>
              <a:tr h="294006">
                <a:tc rowSpan="2" gridSpan="2">
                  <a:txBody>
                    <a:bodyPr/>
                    <a:lstStyle/>
                    <a:p>
                      <a:pPr marL="0" marR="0" algn="ctr">
                        <a:lnSpc>
                          <a:spcPct val="107000"/>
                        </a:lnSpc>
                        <a:spcBef>
                          <a:spcPts val="0"/>
                        </a:spcBef>
                        <a:spcAft>
                          <a:spcPts val="0"/>
                        </a:spcAft>
                      </a:pPr>
                      <a:r>
                        <a:rPr lang="en-US" sz="1100">
                          <a:effectLst/>
                        </a:rPr>
                        <a:t>Confusion Matrix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1100">
                          <a:effectLst/>
                        </a:rPr>
                        <a:t>Prediction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tc hMerge="1">
                  <a:txBody>
                    <a:bodyPr/>
                    <a:lstStyle/>
                    <a:p>
                      <a:endParaRPr lang="en-US"/>
                    </a:p>
                  </a:txBody>
                  <a:tcPr/>
                </a:tc>
                <a:extLst>
                  <a:ext uri="{0D108BD9-81ED-4DB2-BD59-A6C34878D82A}">
                    <a16:rowId xmlns:a16="http://schemas.microsoft.com/office/drawing/2014/main" val="2916209584"/>
                  </a:ext>
                </a:extLst>
              </a:tr>
              <a:tr h="294006">
                <a:tc gridSpan="2" vMerge="1">
                  <a:txBody>
                    <a:bodyPr/>
                    <a:lstStyle/>
                    <a:p>
                      <a:endParaRPr lang="en-US"/>
                    </a:p>
                  </a:txBody>
                  <a:tcPr/>
                </a:tc>
                <a:tc hMerge="1" vMerge="1">
                  <a:txBody>
                    <a:bodyPr/>
                    <a:lstStyle/>
                    <a:p>
                      <a:endParaRPr lang="en-US"/>
                    </a:p>
                  </a:txBody>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3673247307"/>
                  </a:ext>
                </a:extLst>
              </a:tr>
              <a:tr h="294006">
                <a:tc rowSpan="2">
                  <a:txBody>
                    <a:bodyPr/>
                    <a:lstStyle/>
                    <a:p>
                      <a:pPr marL="0" marR="0" algn="ctr">
                        <a:lnSpc>
                          <a:spcPct val="107000"/>
                        </a:lnSpc>
                        <a:spcBef>
                          <a:spcPts val="0"/>
                        </a:spcBef>
                        <a:spcAft>
                          <a:spcPts val="0"/>
                        </a:spcAft>
                      </a:pPr>
                      <a:r>
                        <a:rPr lang="en-US" sz="1100">
                          <a:effectLst/>
                        </a:rPr>
                        <a:t>Actual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marL="0" marR="0">
                        <a:lnSpc>
                          <a:spcPct val="107000"/>
                        </a:lnSpc>
                        <a:spcBef>
                          <a:spcPts val="0"/>
                        </a:spcBef>
                        <a:spcAft>
                          <a:spcPts val="0"/>
                        </a:spcAft>
                      </a:pPr>
                      <a:r>
                        <a:rPr lang="en-US" sz="1100">
                          <a:effectLst/>
                        </a:rPr>
                        <a:t>Failure</a:t>
                      </a:r>
                      <a:endParaRPr lang="en-US" sz="1100">
                        <a:effectLst/>
                        <a:latin typeface="Calibri" panose="020F0502020204030204" pitchFamily="34" charset="0"/>
                        <a:ea typeface="+mn-ea"/>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a:lnSpc>
                          <a:spcPct val="107000"/>
                        </a:lnSpc>
                        <a:spcBef>
                          <a:spcPts val="0"/>
                        </a:spcBef>
                        <a:spcAft>
                          <a:spcPts val="0"/>
                        </a:spcAft>
                      </a:pPr>
                      <a:r>
                        <a:rPr lang="en-IN" sz="1100" kern="1200">
                          <a:solidFill>
                            <a:schemeClr val="tx1"/>
                          </a:solidFill>
                          <a:effectLst/>
                          <a:latin typeface="+mn-lt"/>
                          <a:ea typeface="+mn-ea"/>
                          <a:cs typeface="+mn-cs"/>
                        </a:rPr>
                        <a:t>15248</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2134</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044064718"/>
                  </a:ext>
                </a:extLst>
              </a:tr>
              <a:tr h="306256">
                <a:tc vMerge="1">
                  <a:txBody>
                    <a:bodyPr/>
                    <a:lstStyle/>
                    <a:p>
                      <a:endParaRPr lang="en-US"/>
                    </a:p>
                  </a:txBody>
                  <a:tcPr/>
                </a:tc>
                <a:tc>
                  <a:txBody>
                    <a:bodyPr/>
                    <a:lstStyle/>
                    <a:p>
                      <a:pPr marL="0" marR="0">
                        <a:lnSpc>
                          <a:spcPct val="107000"/>
                        </a:lnSpc>
                        <a:spcBef>
                          <a:spcPts val="0"/>
                        </a:spcBef>
                        <a:spcAft>
                          <a:spcPts val="0"/>
                        </a:spcAft>
                      </a:pPr>
                      <a:r>
                        <a:rPr lang="en-US" sz="1100">
                          <a:effectLst/>
                        </a:rPr>
                        <a:t>Success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1653</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tc>
                  <a:txBody>
                    <a:bodyPr/>
                    <a:lstStyle/>
                    <a:p>
                      <a:pPr marL="0" marR="0" algn="r" defTabSz="914400" rtl="0" eaLnBrk="1" latinLnBrk="0" hangingPunct="1">
                        <a:lnSpc>
                          <a:spcPct val="107000"/>
                        </a:lnSpc>
                        <a:spcBef>
                          <a:spcPts val="0"/>
                        </a:spcBef>
                        <a:spcAft>
                          <a:spcPts val="0"/>
                        </a:spcAft>
                      </a:pPr>
                      <a:r>
                        <a:rPr lang="en-IN" sz="1100" kern="1200">
                          <a:solidFill>
                            <a:schemeClr val="tx1"/>
                          </a:solidFill>
                          <a:effectLst/>
                          <a:latin typeface="+mn-lt"/>
                          <a:ea typeface="+mn-ea"/>
                          <a:cs typeface="+mn-cs"/>
                        </a:rPr>
                        <a:t>18165</a:t>
                      </a:r>
                      <a:endParaRPr lang="en-US" sz="1100" kern="1200">
                        <a:solidFill>
                          <a:schemeClr val="tx1"/>
                        </a:solidFill>
                        <a:effectLst/>
                        <a:latin typeface="+mn-lt"/>
                        <a:ea typeface="+mn-ea"/>
                        <a:cs typeface="+mn-cs"/>
                      </a:endParaRPr>
                    </a:p>
                  </a:txBody>
                  <a:tcPr marL="68580" marR="68580" marT="0" marB="0" anchor="b">
                    <a:gradFill flip="none" rotWithShape="1">
                      <a:gsLst>
                        <a:gs pos="0">
                          <a:srgbClr val="D42F2F">
                            <a:tint val="66000"/>
                            <a:satMod val="160000"/>
                          </a:srgbClr>
                        </a:gs>
                        <a:gs pos="50000">
                          <a:srgbClr val="D42F2F">
                            <a:tint val="44500"/>
                            <a:satMod val="160000"/>
                          </a:srgbClr>
                        </a:gs>
                        <a:gs pos="100000">
                          <a:srgbClr val="D42F2F">
                            <a:tint val="23500"/>
                            <a:satMod val="160000"/>
                          </a:srgbClr>
                        </a:gs>
                      </a:gsLst>
                      <a:path path="circle">
                        <a:fillToRect l="100000" b="100000"/>
                      </a:path>
                      <a:tileRect t="-100000" r="-100000"/>
                    </a:gradFill>
                  </a:tcPr>
                </a:tc>
                <a:extLst>
                  <a:ext uri="{0D108BD9-81ED-4DB2-BD59-A6C34878D82A}">
                    <a16:rowId xmlns:a16="http://schemas.microsoft.com/office/drawing/2014/main" val="2289061558"/>
                  </a:ext>
                </a:extLst>
              </a:tr>
            </a:tbl>
          </a:graphicData>
        </a:graphic>
      </p:graphicFrame>
      <p:sp>
        <p:nvSpPr>
          <p:cNvPr id="33" name="TextBox 32">
            <a:extLst>
              <a:ext uri="{FF2B5EF4-FFF2-40B4-BE49-F238E27FC236}">
                <a16:creationId xmlns:a16="http://schemas.microsoft.com/office/drawing/2014/main" id="{C5AEFA45-2E07-4B7D-B3AE-3ECCE75AD24E}"/>
              </a:ext>
            </a:extLst>
          </p:cNvPr>
          <p:cNvSpPr txBox="1"/>
          <p:nvPr/>
        </p:nvSpPr>
        <p:spPr>
          <a:xfrm>
            <a:off x="4422277" y="4101954"/>
            <a:ext cx="3676936" cy="2205616"/>
          </a:xfrm>
          <a:prstGeom prst="rect">
            <a:avLst/>
          </a:prstGeom>
          <a:noFill/>
        </p:spPr>
        <p:txBody>
          <a:bodyPr wrap="square" rtlCol="0">
            <a:noAutofit/>
          </a:bodyPr>
          <a:lstStyle/>
          <a:p>
            <a:r>
              <a:rPr lang="en-US" u="sng"/>
              <a:t>Post-launch (Out of Sample):</a:t>
            </a:r>
          </a:p>
          <a:p>
            <a:endParaRPr lang="en-US"/>
          </a:p>
          <a:p>
            <a:endParaRPr lang="en-US"/>
          </a:p>
          <a:p>
            <a:endParaRPr lang="en-US"/>
          </a:p>
          <a:p>
            <a:endParaRPr lang="en-US"/>
          </a:p>
          <a:p>
            <a:pPr algn="ctr"/>
            <a:r>
              <a:rPr lang="en-US"/>
              <a:t> </a:t>
            </a:r>
            <a:br>
              <a:rPr lang="en-US"/>
            </a:br>
            <a:r>
              <a:rPr lang="en-US" sz="1600" u="sng"/>
              <a:t>Accuracy</a:t>
            </a:r>
            <a:r>
              <a:rPr lang="en-US" sz="1600"/>
              <a:t> : 92% (AUC 0.90) </a:t>
            </a:r>
            <a:endParaRPr lang="en-US"/>
          </a:p>
          <a:p>
            <a:pPr indent="-457200"/>
            <a:r>
              <a:rPr lang="en-US"/>
              <a:t> </a:t>
            </a:r>
            <a:endParaRPr lang="en-US" sz="1600" u="sng"/>
          </a:p>
          <a:p>
            <a:pPr algn="ctr"/>
            <a:endParaRPr lang="en-US" sz="1600" u="sng"/>
          </a:p>
          <a:p>
            <a:pPr algn="ctr"/>
            <a:endParaRPr lang="en-US" sz="1600" u="sng"/>
          </a:p>
          <a:p>
            <a:pPr algn="ctr"/>
            <a:endParaRPr lang="en-US" sz="1600" u="sng"/>
          </a:p>
          <a:p>
            <a:pPr algn="ctr"/>
            <a:endParaRPr lang="en-US" sz="1600" u="sng"/>
          </a:p>
          <a:p>
            <a:pPr algn="ctr"/>
            <a:br>
              <a:rPr lang="en-US" sz="1600" u="sng"/>
            </a:br>
            <a:endParaRPr lang="en-US"/>
          </a:p>
        </p:txBody>
      </p:sp>
      <p:sp>
        <p:nvSpPr>
          <p:cNvPr id="34" name="TextBox 33">
            <a:extLst>
              <a:ext uri="{FF2B5EF4-FFF2-40B4-BE49-F238E27FC236}">
                <a16:creationId xmlns:a16="http://schemas.microsoft.com/office/drawing/2014/main" id="{C5AEFA45-2E07-4B7D-B3AE-3ECCE75AD24E}"/>
              </a:ext>
            </a:extLst>
          </p:cNvPr>
          <p:cNvSpPr txBox="1"/>
          <p:nvPr/>
        </p:nvSpPr>
        <p:spPr>
          <a:xfrm>
            <a:off x="8353607" y="4101954"/>
            <a:ext cx="3676936" cy="2205616"/>
          </a:xfrm>
          <a:prstGeom prst="rect">
            <a:avLst/>
          </a:prstGeom>
          <a:noFill/>
        </p:spPr>
        <p:txBody>
          <a:bodyPr wrap="square" rtlCol="0">
            <a:noAutofit/>
          </a:bodyPr>
          <a:lstStyle/>
          <a:p>
            <a:r>
              <a:rPr lang="en-US" u="sng"/>
              <a:t>Post-launch (Out of Sample):</a:t>
            </a:r>
          </a:p>
          <a:p>
            <a:endParaRPr lang="en-US"/>
          </a:p>
          <a:p>
            <a:endParaRPr lang="en-US"/>
          </a:p>
          <a:p>
            <a:endParaRPr lang="en-US"/>
          </a:p>
          <a:p>
            <a:endParaRPr lang="en-US"/>
          </a:p>
          <a:p>
            <a:pPr algn="ctr"/>
            <a:r>
              <a:rPr lang="en-US"/>
              <a:t> </a:t>
            </a:r>
            <a:br>
              <a:rPr lang="en-US"/>
            </a:br>
            <a:r>
              <a:rPr lang="en-US" sz="1600" u="sng"/>
              <a:t>Accuracy</a:t>
            </a:r>
            <a:r>
              <a:rPr lang="en-US" sz="1600"/>
              <a:t> : 90% (AUC 0.91) </a:t>
            </a:r>
            <a:endParaRPr lang="en-US"/>
          </a:p>
          <a:p>
            <a:pPr indent="-457200"/>
            <a:r>
              <a:rPr lang="en-US"/>
              <a:t> </a:t>
            </a:r>
            <a:endParaRPr lang="en-US" sz="1600" u="sng"/>
          </a:p>
          <a:p>
            <a:pPr algn="ctr"/>
            <a:endParaRPr lang="en-US" sz="1600" u="sng"/>
          </a:p>
          <a:p>
            <a:pPr algn="ctr"/>
            <a:endParaRPr lang="en-US" sz="1600" u="sng"/>
          </a:p>
          <a:p>
            <a:pPr algn="ctr"/>
            <a:endParaRPr lang="en-US" sz="1600" u="sng"/>
          </a:p>
          <a:p>
            <a:pPr algn="ctr"/>
            <a:endParaRPr lang="en-US" sz="1600" u="sng"/>
          </a:p>
          <a:p>
            <a:pPr algn="ctr"/>
            <a:br>
              <a:rPr lang="en-US" sz="1600" u="sng"/>
            </a:br>
            <a:endParaRPr lang="en-US"/>
          </a:p>
        </p:txBody>
      </p:sp>
    </p:spTree>
    <p:extLst>
      <p:ext uri="{BB962C8B-B14F-4D97-AF65-F5344CB8AC3E}">
        <p14:creationId xmlns:p14="http://schemas.microsoft.com/office/powerpoint/2010/main" val="403955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926541" cy="6858000"/>
          </a:xfrm>
          <a:prstGeom prst="rect">
            <a:avLst/>
          </a:prstGeom>
          <a:gradFill flip="none" rotWithShape="1">
            <a:gsLst>
              <a:gs pos="0">
                <a:srgbClr val="D42F2F">
                  <a:shade val="67500"/>
                  <a:satMod val="115000"/>
                </a:srgbClr>
              </a:gs>
              <a:gs pos="100000">
                <a:srgbClr val="D42F2F">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11793" y="3429000"/>
            <a:ext cx="4350125" cy="1323439"/>
          </a:xfrm>
          <a:prstGeom prst="rect">
            <a:avLst/>
          </a:prstGeom>
          <a:noFill/>
        </p:spPr>
        <p:txBody>
          <a:bodyPr wrap="square" rtlCol="0">
            <a:spAutoFit/>
          </a:bodyPr>
          <a:lstStyle/>
          <a:p>
            <a:pPr algn="ctr"/>
            <a:r>
              <a:rPr lang="en-IN" sz="4000">
                <a:solidFill>
                  <a:schemeClr val="bg1"/>
                </a:solidFill>
                <a:latin typeface="Gill Sans MT" panose="020B0502020104020203" pitchFamily="34" charset="0"/>
                <a:ea typeface="Tahoma" panose="020B0604030504040204" pitchFamily="34" charset="0"/>
                <a:cs typeface="Tahoma" panose="020B0604030504040204" pitchFamily="34" charset="0"/>
              </a:rPr>
              <a:t>Recommendation</a:t>
            </a:r>
          </a:p>
          <a:p>
            <a:pPr algn="ctr"/>
            <a:r>
              <a:rPr lang="en-IN" sz="4000">
                <a:solidFill>
                  <a:schemeClr val="bg1"/>
                </a:solidFill>
                <a:latin typeface="Gill Sans MT" panose="020B0502020104020203" pitchFamily="34" charset="0"/>
                <a:ea typeface="Tahoma" panose="020B0604030504040204" pitchFamily="34" charset="0"/>
                <a:cs typeface="Tahoma" panose="020B0604030504040204" pitchFamily="34" charset="0"/>
              </a:rPr>
              <a:t>framework</a:t>
            </a:r>
          </a:p>
        </p:txBody>
      </p:sp>
      <p:sp>
        <p:nvSpPr>
          <p:cNvPr id="8" name="TextBox 7"/>
          <p:cNvSpPr txBox="1"/>
          <p:nvPr/>
        </p:nvSpPr>
        <p:spPr>
          <a:xfrm>
            <a:off x="4165226" y="749619"/>
            <a:ext cx="7410019" cy="2031325"/>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2">
                    <a:lumMod val="50000"/>
                  </a:schemeClr>
                </a:solidFill>
                <a:latin typeface="Gill Sans MT" panose="020B0502020104020203" pitchFamily="34" charset="0"/>
              </a:rPr>
              <a:t>Develop a rule-based rubric on the basis of variable importance results</a:t>
            </a:r>
          </a:p>
          <a:p>
            <a:pPr marL="285750" indent="-285750">
              <a:buFont typeface="Arial" panose="020B0604020202020204" pitchFamily="34" charset="0"/>
              <a:buChar char="•"/>
            </a:pPr>
            <a:r>
              <a:rPr lang="en-IN">
                <a:solidFill>
                  <a:schemeClr val="bg2">
                    <a:lumMod val="50000"/>
                  </a:schemeClr>
                </a:solidFill>
                <a:latin typeface="Gill Sans MT" panose="020B0502020104020203" pitchFamily="34" charset="0"/>
              </a:rPr>
              <a:t>Categorize campaigns under “</a:t>
            </a:r>
            <a:r>
              <a:rPr lang="en-IN" i="1">
                <a:solidFill>
                  <a:schemeClr val="bg2">
                    <a:lumMod val="50000"/>
                  </a:schemeClr>
                </a:solidFill>
                <a:latin typeface="Gill Sans MT" panose="020B0502020104020203" pitchFamily="34" charset="0"/>
              </a:rPr>
              <a:t>High”, “Medium” and “Low” </a:t>
            </a:r>
            <a:r>
              <a:rPr lang="en-IN">
                <a:solidFill>
                  <a:schemeClr val="bg2">
                    <a:lumMod val="50000"/>
                  </a:schemeClr>
                </a:solidFill>
                <a:latin typeface="Gill Sans MT" panose="020B0502020104020203" pitchFamily="34" charset="0"/>
              </a:rPr>
              <a:t>risk of failure</a:t>
            </a:r>
          </a:p>
          <a:p>
            <a:pPr marL="285750" indent="-285750">
              <a:buFont typeface="Arial" panose="020B0604020202020204" pitchFamily="34" charset="0"/>
              <a:buChar char="•"/>
            </a:pPr>
            <a:r>
              <a:rPr lang="en-IN">
                <a:solidFill>
                  <a:schemeClr val="bg2">
                    <a:lumMod val="50000"/>
                  </a:schemeClr>
                </a:solidFill>
                <a:latin typeface="Gill Sans MT" panose="020B0502020104020203" pitchFamily="34" charset="0"/>
              </a:rPr>
              <a:t>Select “</a:t>
            </a:r>
            <a:r>
              <a:rPr lang="en-IN" i="1">
                <a:solidFill>
                  <a:schemeClr val="bg2">
                    <a:lumMod val="50000"/>
                  </a:schemeClr>
                </a:solidFill>
                <a:latin typeface="Gill Sans MT" panose="020B0502020104020203" pitchFamily="34" charset="0"/>
              </a:rPr>
              <a:t>Medium</a:t>
            </a:r>
            <a:r>
              <a:rPr lang="en-IN">
                <a:solidFill>
                  <a:schemeClr val="bg2">
                    <a:lumMod val="50000"/>
                  </a:schemeClr>
                </a:solidFill>
                <a:latin typeface="Gill Sans MT" panose="020B0502020104020203" pitchFamily="34" charset="0"/>
              </a:rPr>
              <a:t>” and “</a:t>
            </a:r>
            <a:r>
              <a:rPr lang="en-IN" i="1">
                <a:solidFill>
                  <a:schemeClr val="bg2">
                    <a:lumMod val="50000"/>
                  </a:schemeClr>
                </a:solidFill>
                <a:latin typeface="Gill Sans MT" panose="020B0502020104020203" pitchFamily="34" charset="0"/>
              </a:rPr>
              <a:t>Low</a:t>
            </a:r>
            <a:r>
              <a:rPr lang="en-IN">
                <a:solidFill>
                  <a:schemeClr val="bg2">
                    <a:lumMod val="50000"/>
                  </a:schemeClr>
                </a:solidFill>
                <a:latin typeface="Gill Sans MT" panose="020B0502020104020203" pitchFamily="34" charset="0"/>
              </a:rPr>
              <a:t>” risk campaigns and evaluate campaign attributes as per the rubric</a:t>
            </a:r>
          </a:p>
          <a:p>
            <a:pPr marL="285750" indent="-285750">
              <a:buFont typeface="Arial" panose="020B0604020202020204" pitchFamily="34" charset="0"/>
              <a:buChar char="•"/>
            </a:pPr>
            <a:r>
              <a:rPr lang="en-IN">
                <a:solidFill>
                  <a:schemeClr val="bg2">
                    <a:lumMod val="50000"/>
                  </a:schemeClr>
                </a:solidFill>
                <a:latin typeface="Gill Sans MT" panose="020B0502020104020203" pitchFamily="34" charset="0"/>
              </a:rPr>
              <a:t>Reach out to creators with targeted suggestions</a:t>
            </a:r>
          </a:p>
          <a:p>
            <a:pPr marL="285750" indent="-285750">
              <a:buFont typeface="Arial" panose="020B0604020202020204" pitchFamily="34" charset="0"/>
              <a:buChar char="•"/>
            </a:pPr>
            <a:r>
              <a:rPr lang="en-IN">
                <a:solidFill>
                  <a:schemeClr val="bg2">
                    <a:lumMod val="50000"/>
                  </a:schemeClr>
                </a:solidFill>
                <a:latin typeface="Gill Sans MT" panose="020B0502020104020203" pitchFamily="34" charset="0"/>
              </a:rPr>
              <a:t>Monitor early indicators : No. of backers, Staff pick flag, Percentage of goal pledged</a:t>
            </a:r>
          </a:p>
        </p:txBody>
      </p:sp>
      <p:sp>
        <p:nvSpPr>
          <p:cNvPr id="10" name="Freeform 22"/>
          <p:cNvSpPr>
            <a:spLocks noEditPoints="1"/>
          </p:cNvSpPr>
          <p:nvPr/>
        </p:nvSpPr>
        <p:spPr bwMode="auto">
          <a:xfrm>
            <a:off x="1595376" y="2620505"/>
            <a:ext cx="798200" cy="808495"/>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6"/>
          <p:cNvGrpSpPr/>
          <p:nvPr/>
        </p:nvGrpSpPr>
        <p:grpSpPr>
          <a:xfrm>
            <a:off x="4625072" y="4290285"/>
            <a:ext cx="2440185" cy="1167922"/>
            <a:chOff x="633156" y="2205191"/>
            <a:chExt cx="2814123" cy="1346897"/>
          </a:xfrm>
          <a:solidFill>
            <a:srgbClr val="D42F2F"/>
          </a:solidFill>
        </p:grpSpPr>
        <p:sp>
          <p:nvSpPr>
            <p:cNvPr id="19" name="Rounded Rectangle 18"/>
            <p:cNvSpPr/>
            <p:nvPr/>
          </p:nvSpPr>
          <p:spPr>
            <a:xfrm>
              <a:off x="633156" y="2245158"/>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33156" y="2205191"/>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5"/>
          <p:cNvGrpSpPr/>
          <p:nvPr/>
        </p:nvGrpSpPr>
        <p:grpSpPr>
          <a:xfrm>
            <a:off x="4709352" y="4404231"/>
            <a:ext cx="2271625" cy="411391"/>
            <a:chOff x="730351" y="2432848"/>
            <a:chExt cx="2619733" cy="474433"/>
          </a:xfrm>
        </p:grpSpPr>
        <p:sp>
          <p:nvSpPr>
            <p:cNvPr id="22" name="Sev01"/>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23" name="Text Placeholder 3"/>
            <p:cNvSpPr txBox="1">
              <a:spLocks/>
            </p:cNvSpPr>
            <p:nvPr/>
          </p:nvSpPr>
          <p:spPr>
            <a:xfrm>
              <a:off x="1737960" y="2435801"/>
              <a:ext cx="604509" cy="28395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IN" sz="1600">
                  <a:solidFill>
                    <a:srgbClr val="D42F2F"/>
                  </a:solidFill>
                </a:rPr>
                <a:t>Step 1</a:t>
              </a:r>
              <a:endParaRPr kumimoji="0" lang="en-US" sz="1600" i="0" u="none" strike="noStrike" kern="1200" cap="none" spc="0" normalizeH="0" baseline="0" noProof="0">
                <a:ln>
                  <a:noFill/>
                </a:ln>
                <a:solidFill>
                  <a:srgbClr val="D42F2F"/>
                </a:solidFill>
                <a:effectLst/>
                <a:uLnTx/>
                <a:uFillTx/>
              </a:endParaRPr>
            </a:p>
          </p:txBody>
        </p:sp>
      </p:grpSp>
      <p:sp>
        <p:nvSpPr>
          <p:cNvPr id="24" name="Text Placeholder 3"/>
          <p:cNvSpPr txBox="1">
            <a:spLocks/>
          </p:cNvSpPr>
          <p:nvPr/>
        </p:nvSpPr>
        <p:spPr>
          <a:xfrm>
            <a:off x="4833947" y="4855172"/>
            <a:ext cx="2022435"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IN" sz="1400">
                <a:solidFill>
                  <a:schemeClr val="bg1"/>
                </a:solidFill>
                <a:latin typeface="Gill Sans MT" panose="020B0502020104020203" pitchFamily="34" charset="0"/>
              </a:rPr>
              <a:t>Predict probability of failure before launch </a:t>
            </a:r>
            <a:endParaRPr lang="en-US" sz="1400">
              <a:solidFill>
                <a:schemeClr val="bg1"/>
              </a:solidFill>
              <a:latin typeface="Gill Sans MT" panose="020B0502020104020203" pitchFamily="34" charset="0"/>
            </a:endParaRPr>
          </a:p>
        </p:txBody>
      </p:sp>
      <p:sp>
        <p:nvSpPr>
          <p:cNvPr id="25" name="Freeform 24"/>
          <p:cNvSpPr/>
          <p:nvPr/>
        </p:nvSpPr>
        <p:spPr>
          <a:xfrm>
            <a:off x="8984265" y="4393907"/>
            <a:ext cx="872391" cy="872391"/>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a:p>
        </p:txBody>
      </p:sp>
      <p:sp>
        <p:nvSpPr>
          <p:cNvPr id="26" name="Freeform 5"/>
          <p:cNvSpPr>
            <a:spLocks/>
          </p:cNvSpPr>
          <p:nvPr/>
        </p:nvSpPr>
        <p:spPr bwMode="auto">
          <a:xfrm>
            <a:off x="6071684" y="5608200"/>
            <a:ext cx="539151" cy="646980"/>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9368360" y="5661427"/>
            <a:ext cx="648814" cy="540526"/>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9422275" y="3535137"/>
            <a:ext cx="540985" cy="649274"/>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p:nvSpPr>
        <p:spPr bwMode="auto">
          <a:xfrm>
            <a:off x="6017770" y="3590199"/>
            <a:ext cx="646979" cy="539150"/>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5" name="Group 12"/>
          <p:cNvGrpSpPr/>
          <p:nvPr/>
        </p:nvGrpSpPr>
        <p:grpSpPr>
          <a:xfrm>
            <a:off x="7522966" y="4313393"/>
            <a:ext cx="1052778" cy="1089654"/>
            <a:chOff x="4053625" y="2445103"/>
            <a:chExt cx="1052778" cy="1089654"/>
          </a:xfrm>
          <a:solidFill>
            <a:srgbClr val="D42F2F"/>
          </a:solidFill>
        </p:grpSpPr>
        <p:sp>
          <p:nvSpPr>
            <p:cNvPr id="46" name="Oval 45"/>
            <p:cNvSpPr/>
            <p:nvPr/>
          </p:nvSpPr>
          <p:spPr>
            <a:xfrm>
              <a:off x="4053625" y="2481979"/>
              <a:ext cx="1052778" cy="10527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53625" y="2445103"/>
              <a:ext cx="1052778" cy="10527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52"/>
          <p:cNvSpPr>
            <a:spLocks noEditPoints="1"/>
          </p:cNvSpPr>
          <p:nvPr/>
        </p:nvSpPr>
        <p:spPr bwMode="auto">
          <a:xfrm>
            <a:off x="7779393" y="4570144"/>
            <a:ext cx="539080" cy="53907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6814651" y="3039567"/>
            <a:ext cx="2440185" cy="1167922"/>
            <a:chOff x="6814651" y="3039567"/>
            <a:chExt cx="2440185" cy="1167922"/>
          </a:xfrm>
        </p:grpSpPr>
        <p:grpSp>
          <p:nvGrpSpPr>
            <p:cNvPr id="52" name="Group 6"/>
            <p:cNvGrpSpPr/>
            <p:nvPr/>
          </p:nvGrpSpPr>
          <p:grpSpPr>
            <a:xfrm>
              <a:off x="6814651" y="3039567"/>
              <a:ext cx="2440185" cy="1167922"/>
              <a:chOff x="633156" y="2205191"/>
              <a:chExt cx="2814123" cy="1346897"/>
            </a:xfrm>
            <a:solidFill>
              <a:srgbClr val="D42F2F"/>
            </a:solidFill>
          </p:grpSpPr>
          <p:sp>
            <p:nvSpPr>
              <p:cNvPr id="53" name="Rounded Rectangle 52"/>
              <p:cNvSpPr/>
              <p:nvPr/>
            </p:nvSpPr>
            <p:spPr>
              <a:xfrm>
                <a:off x="633156" y="2245158"/>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633156" y="2205191"/>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
            <p:cNvGrpSpPr/>
            <p:nvPr/>
          </p:nvGrpSpPr>
          <p:grpSpPr>
            <a:xfrm>
              <a:off x="6898931" y="3153513"/>
              <a:ext cx="2271625" cy="411391"/>
              <a:chOff x="730351" y="2432848"/>
              <a:chExt cx="2619733" cy="474433"/>
            </a:xfrm>
          </p:grpSpPr>
          <p:sp>
            <p:nvSpPr>
              <p:cNvPr id="56" name="Sev01"/>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57" name="Text Placeholder 3"/>
              <p:cNvSpPr txBox="1">
                <a:spLocks/>
              </p:cNvSpPr>
              <p:nvPr/>
            </p:nvSpPr>
            <p:spPr>
              <a:xfrm>
                <a:off x="1737960" y="2435801"/>
                <a:ext cx="604509" cy="28395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IN" sz="1600">
                    <a:solidFill>
                      <a:srgbClr val="D42F2F"/>
                    </a:solidFill>
                  </a:rPr>
                  <a:t>Step 2</a:t>
                </a:r>
                <a:endParaRPr kumimoji="0" lang="en-US" sz="1600" i="0" u="none" strike="noStrike" kern="1200" cap="none" spc="0" normalizeH="0" baseline="0" noProof="0">
                  <a:ln>
                    <a:noFill/>
                  </a:ln>
                  <a:solidFill>
                    <a:srgbClr val="D42F2F"/>
                  </a:solidFill>
                  <a:effectLst/>
                  <a:uLnTx/>
                  <a:uFillTx/>
                </a:endParaRPr>
              </a:p>
            </p:txBody>
          </p:sp>
        </p:grpSp>
        <p:sp>
          <p:nvSpPr>
            <p:cNvPr id="58" name="Text Placeholder 3"/>
            <p:cNvSpPr txBox="1">
              <a:spLocks/>
            </p:cNvSpPr>
            <p:nvPr/>
          </p:nvSpPr>
          <p:spPr>
            <a:xfrm>
              <a:off x="7023526" y="3496732"/>
              <a:ext cx="2022435"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IN" sz="1400">
                  <a:solidFill>
                    <a:schemeClr val="bg1"/>
                  </a:solidFill>
                  <a:latin typeface="Gill Sans MT" panose="020B0502020104020203" pitchFamily="34" charset="0"/>
                </a:rPr>
                <a:t>Identify risky campaigns and suggest improvements to make before launch </a:t>
              </a:r>
              <a:endParaRPr lang="en-US" sz="1400">
                <a:solidFill>
                  <a:schemeClr val="bg1"/>
                </a:solidFill>
                <a:latin typeface="Gill Sans MT" panose="020B0502020104020203" pitchFamily="34" charset="0"/>
              </a:endParaRPr>
            </a:p>
          </p:txBody>
        </p:sp>
      </p:grpSp>
      <p:grpSp>
        <p:nvGrpSpPr>
          <p:cNvPr id="4" name="Group 3"/>
          <p:cNvGrpSpPr/>
          <p:nvPr/>
        </p:nvGrpSpPr>
        <p:grpSpPr>
          <a:xfrm>
            <a:off x="4668295" y="3573675"/>
            <a:ext cx="1461946" cy="492443"/>
            <a:chOff x="4452914" y="3359798"/>
            <a:chExt cx="1461946" cy="492443"/>
          </a:xfrm>
        </p:grpSpPr>
        <p:sp>
          <p:nvSpPr>
            <p:cNvPr id="30" name="Text Placeholder 3"/>
            <p:cNvSpPr txBox="1">
              <a:spLocks/>
            </p:cNvSpPr>
            <p:nvPr/>
          </p:nvSpPr>
          <p:spPr>
            <a:xfrm>
              <a:off x="4452914" y="3359798"/>
              <a:ext cx="792285" cy="492443"/>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lang="en-US" sz="3200" noProof="0">
                  <a:solidFill>
                    <a:srgbClr val="D42F2F"/>
                  </a:solidFill>
                </a:rPr>
                <a:t>7</a:t>
              </a:r>
              <a:r>
                <a:rPr kumimoji="0" lang="en-US" sz="3200" b="1" i="0" u="none" strike="noStrike" kern="1200" cap="none" spc="0" normalizeH="0" baseline="0" noProof="0">
                  <a:ln>
                    <a:noFill/>
                  </a:ln>
                  <a:solidFill>
                    <a:srgbClr val="D42F2F"/>
                  </a:solidFill>
                  <a:effectLst/>
                  <a:uLnTx/>
                  <a:uFillTx/>
                </a:rPr>
                <a:t>0%</a:t>
              </a:r>
            </a:p>
          </p:txBody>
        </p:sp>
        <p:sp>
          <p:nvSpPr>
            <p:cNvPr id="59" name="Text Placeholder 3"/>
            <p:cNvSpPr txBox="1">
              <a:spLocks/>
            </p:cNvSpPr>
            <p:nvPr/>
          </p:nvSpPr>
          <p:spPr>
            <a:xfrm>
              <a:off x="5258247" y="3383616"/>
              <a:ext cx="656613"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IN" sz="1400" b="0" i="0" u="none" strike="noStrike" kern="1200" cap="none" spc="0" normalizeH="0" baseline="0" noProof="0">
                  <a:ln>
                    <a:noFill/>
                  </a:ln>
                  <a:solidFill>
                    <a:schemeClr val="bg2">
                      <a:lumMod val="50000"/>
                    </a:schemeClr>
                  </a:solidFill>
                  <a:effectLst/>
                  <a:uLnTx/>
                  <a:uFillTx/>
                  <a:latin typeface="+mn-lt"/>
                  <a:ea typeface="+mn-ea"/>
                  <a:cs typeface="+mn-cs"/>
                </a:rPr>
                <a:t>Risk</a:t>
              </a:r>
              <a:r>
                <a:rPr kumimoji="0" lang="en-IN" sz="1400" b="0" i="0" u="none" strike="noStrike" kern="1200" cap="none" spc="0" normalizeH="0" noProof="0">
                  <a:ln>
                    <a:noFill/>
                  </a:ln>
                  <a:solidFill>
                    <a:schemeClr val="bg2">
                      <a:lumMod val="50000"/>
                    </a:schemeClr>
                  </a:solidFill>
                  <a:effectLst/>
                  <a:uLnTx/>
                  <a:uFillTx/>
                  <a:latin typeface="+mn-lt"/>
                  <a:ea typeface="+mn-ea"/>
                  <a:cs typeface="+mn-cs"/>
                </a:rPr>
                <a:t> of failure</a:t>
              </a:r>
              <a:endParaRPr kumimoji="0" lang="en-US" sz="1400" b="0" i="0" u="none" strike="noStrike" kern="1200" cap="none" spc="0" normalizeH="0" baseline="0" noProof="0">
                <a:ln>
                  <a:noFill/>
                </a:ln>
                <a:solidFill>
                  <a:schemeClr val="bg2">
                    <a:lumMod val="50000"/>
                  </a:schemeClr>
                </a:solidFill>
                <a:effectLst/>
                <a:uLnTx/>
                <a:uFillTx/>
                <a:latin typeface="+mn-lt"/>
                <a:ea typeface="+mn-ea"/>
                <a:cs typeface="+mn-cs"/>
              </a:endParaRPr>
            </a:p>
          </p:txBody>
        </p:sp>
      </p:grpSp>
      <p:grpSp>
        <p:nvGrpSpPr>
          <p:cNvPr id="61" name="Group 60"/>
          <p:cNvGrpSpPr/>
          <p:nvPr/>
        </p:nvGrpSpPr>
        <p:grpSpPr>
          <a:xfrm>
            <a:off x="9254836" y="4268167"/>
            <a:ext cx="2440185" cy="1167922"/>
            <a:chOff x="6814651" y="3039567"/>
            <a:chExt cx="2440185" cy="1167922"/>
          </a:xfrm>
        </p:grpSpPr>
        <p:grpSp>
          <p:nvGrpSpPr>
            <p:cNvPr id="62" name="Group 6"/>
            <p:cNvGrpSpPr/>
            <p:nvPr/>
          </p:nvGrpSpPr>
          <p:grpSpPr>
            <a:xfrm>
              <a:off x="6814651" y="3039567"/>
              <a:ext cx="2440185" cy="1167922"/>
              <a:chOff x="633156" y="2205191"/>
              <a:chExt cx="2814123" cy="1346897"/>
            </a:xfrm>
            <a:solidFill>
              <a:srgbClr val="D42F2F"/>
            </a:solidFill>
          </p:grpSpPr>
          <p:sp>
            <p:nvSpPr>
              <p:cNvPr id="67" name="Rounded Rectangle 66"/>
              <p:cNvSpPr/>
              <p:nvPr/>
            </p:nvSpPr>
            <p:spPr>
              <a:xfrm>
                <a:off x="633156" y="2245158"/>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a:off x="633156" y="2205191"/>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5"/>
            <p:cNvGrpSpPr/>
            <p:nvPr/>
          </p:nvGrpSpPr>
          <p:grpSpPr>
            <a:xfrm>
              <a:off x="6898931" y="3153513"/>
              <a:ext cx="2271625" cy="411391"/>
              <a:chOff x="730351" y="2432848"/>
              <a:chExt cx="2619733" cy="474433"/>
            </a:xfrm>
          </p:grpSpPr>
          <p:sp>
            <p:nvSpPr>
              <p:cNvPr id="65" name="Sev01"/>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66" name="Text Placeholder 3"/>
              <p:cNvSpPr txBox="1">
                <a:spLocks/>
              </p:cNvSpPr>
              <p:nvPr/>
            </p:nvSpPr>
            <p:spPr>
              <a:xfrm>
                <a:off x="1737960" y="2435801"/>
                <a:ext cx="604509" cy="28395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IN" sz="1600">
                    <a:solidFill>
                      <a:srgbClr val="D42F2F"/>
                    </a:solidFill>
                  </a:rPr>
                  <a:t>Step 3</a:t>
                </a:r>
                <a:endParaRPr kumimoji="0" lang="en-US" sz="1600" i="0" u="none" strike="noStrike" kern="1200" cap="none" spc="0" normalizeH="0" baseline="0" noProof="0">
                  <a:ln>
                    <a:noFill/>
                  </a:ln>
                  <a:solidFill>
                    <a:srgbClr val="D42F2F"/>
                  </a:solidFill>
                  <a:effectLst/>
                  <a:uLnTx/>
                  <a:uFillTx/>
                </a:endParaRPr>
              </a:p>
            </p:txBody>
          </p:sp>
        </p:grpSp>
        <p:sp>
          <p:nvSpPr>
            <p:cNvPr id="64" name="Text Placeholder 3"/>
            <p:cNvSpPr txBox="1">
              <a:spLocks/>
            </p:cNvSpPr>
            <p:nvPr/>
          </p:nvSpPr>
          <p:spPr>
            <a:xfrm>
              <a:off x="7023526" y="3604454"/>
              <a:ext cx="2022435"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IN" sz="1400">
                  <a:solidFill>
                    <a:schemeClr val="bg1"/>
                  </a:solidFill>
                  <a:latin typeface="Gill Sans MT" panose="020B0502020104020203" pitchFamily="34" charset="0"/>
                </a:rPr>
                <a:t>Refresh predictions with post-launch model</a:t>
              </a:r>
              <a:endParaRPr lang="en-US" sz="1400">
                <a:solidFill>
                  <a:schemeClr val="bg1"/>
                </a:solidFill>
                <a:latin typeface="Gill Sans MT" panose="020B0502020104020203" pitchFamily="34" charset="0"/>
              </a:endParaRPr>
            </a:p>
          </p:txBody>
        </p:sp>
      </p:grpSp>
      <p:grpSp>
        <p:nvGrpSpPr>
          <p:cNvPr id="69" name="Group 68"/>
          <p:cNvGrpSpPr/>
          <p:nvPr/>
        </p:nvGrpSpPr>
        <p:grpSpPr>
          <a:xfrm>
            <a:off x="10086405" y="5739767"/>
            <a:ext cx="1461946" cy="492443"/>
            <a:chOff x="4452914" y="3359798"/>
            <a:chExt cx="1461946" cy="492443"/>
          </a:xfrm>
        </p:grpSpPr>
        <p:sp>
          <p:nvSpPr>
            <p:cNvPr id="70" name="Text Placeholder 3"/>
            <p:cNvSpPr txBox="1">
              <a:spLocks/>
            </p:cNvSpPr>
            <p:nvPr/>
          </p:nvSpPr>
          <p:spPr>
            <a:xfrm>
              <a:off x="4452914" y="3359798"/>
              <a:ext cx="792285" cy="492443"/>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lang="en-US" sz="3200">
                  <a:solidFill>
                    <a:srgbClr val="D42F2F"/>
                  </a:solidFill>
                </a:rPr>
                <a:t>4</a:t>
              </a:r>
              <a:r>
                <a:rPr kumimoji="0" lang="en-US" sz="3200" b="1" i="0" u="none" strike="noStrike" kern="1200" cap="none" spc="0" normalizeH="0" baseline="0" noProof="0">
                  <a:ln>
                    <a:noFill/>
                  </a:ln>
                  <a:solidFill>
                    <a:srgbClr val="D42F2F"/>
                  </a:solidFill>
                  <a:effectLst/>
                  <a:uLnTx/>
                  <a:uFillTx/>
                </a:rPr>
                <a:t>0%</a:t>
              </a:r>
            </a:p>
          </p:txBody>
        </p:sp>
        <p:sp>
          <p:nvSpPr>
            <p:cNvPr id="71" name="Text Placeholder 3"/>
            <p:cNvSpPr txBox="1">
              <a:spLocks/>
            </p:cNvSpPr>
            <p:nvPr/>
          </p:nvSpPr>
          <p:spPr>
            <a:xfrm>
              <a:off x="5258247" y="3383616"/>
              <a:ext cx="656613"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IN" sz="1400" b="0" i="0" u="none" strike="noStrike" kern="1200" cap="none" spc="0" normalizeH="0" baseline="0" noProof="0">
                  <a:ln>
                    <a:noFill/>
                  </a:ln>
                  <a:solidFill>
                    <a:schemeClr val="bg2">
                      <a:lumMod val="50000"/>
                    </a:schemeClr>
                  </a:solidFill>
                  <a:effectLst/>
                  <a:uLnTx/>
                  <a:uFillTx/>
                  <a:latin typeface="+mn-lt"/>
                  <a:ea typeface="+mn-ea"/>
                  <a:cs typeface="+mn-cs"/>
                </a:rPr>
                <a:t>Risk</a:t>
              </a:r>
              <a:r>
                <a:rPr kumimoji="0" lang="en-IN" sz="1400" b="0" i="0" u="none" strike="noStrike" kern="1200" cap="none" spc="0" normalizeH="0" noProof="0">
                  <a:ln>
                    <a:noFill/>
                  </a:ln>
                  <a:solidFill>
                    <a:schemeClr val="bg2">
                      <a:lumMod val="50000"/>
                    </a:schemeClr>
                  </a:solidFill>
                  <a:effectLst/>
                  <a:uLnTx/>
                  <a:uFillTx/>
                  <a:latin typeface="+mn-lt"/>
                  <a:ea typeface="+mn-ea"/>
                  <a:cs typeface="+mn-cs"/>
                </a:rPr>
                <a:t> of failure</a:t>
              </a:r>
              <a:endParaRPr kumimoji="0" lang="en-US" sz="1400" b="0" i="0" u="none" strike="noStrike" kern="1200" cap="none" spc="0" normalizeH="0" baseline="0" noProof="0">
                <a:ln>
                  <a:noFill/>
                </a:ln>
                <a:solidFill>
                  <a:schemeClr val="bg2">
                    <a:lumMod val="50000"/>
                  </a:schemeClr>
                </a:solidFill>
                <a:effectLst/>
                <a:uLnTx/>
                <a:uFillTx/>
                <a:latin typeface="+mn-lt"/>
                <a:ea typeface="+mn-ea"/>
                <a:cs typeface="+mn-cs"/>
              </a:endParaRPr>
            </a:p>
          </p:txBody>
        </p:sp>
      </p:grpSp>
      <p:grpSp>
        <p:nvGrpSpPr>
          <p:cNvPr id="72" name="Group 71"/>
          <p:cNvGrpSpPr/>
          <p:nvPr/>
        </p:nvGrpSpPr>
        <p:grpSpPr>
          <a:xfrm>
            <a:off x="6855734" y="5520522"/>
            <a:ext cx="2440185" cy="1167922"/>
            <a:chOff x="6814651" y="3039567"/>
            <a:chExt cx="2440185" cy="1167922"/>
          </a:xfrm>
        </p:grpSpPr>
        <p:grpSp>
          <p:nvGrpSpPr>
            <p:cNvPr id="73" name="Group 6"/>
            <p:cNvGrpSpPr/>
            <p:nvPr/>
          </p:nvGrpSpPr>
          <p:grpSpPr>
            <a:xfrm>
              <a:off x="6814651" y="3039567"/>
              <a:ext cx="2440185" cy="1167922"/>
              <a:chOff x="633156" y="2205191"/>
              <a:chExt cx="2814123" cy="1346897"/>
            </a:xfrm>
            <a:solidFill>
              <a:srgbClr val="D42F2F"/>
            </a:solidFill>
          </p:grpSpPr>
          <p:sp>
            <p:nvSpPr>
              <p:cNvPr id="78" name="Rounded Rectangle 77"/>
              <p:cNvSpPr/>
              <p:nvPr/>
            </p:nvSpPr>
            <p:spPr>
              <a:xfrm>
                <a:off x="633156" y="2245158"/>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633156" y="2205191"/>
                <a:ext cx="2814123" cy="1306930"/>
              </a:xfrm>
              <a:prstGeom prst="roundRect">
                <a:avLst>
                  <a:gd name="adj" fmla="val 41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5"/>
            <p:cNvGrpSpPr/>
            <p:nvPr/>
          </p:nvGrpSpPr>
          <p:grpSpPr>
            <a:xfrm>
              <a:off x="6898931" y="3153513"/>
              <a:ext cx="2271625" cy="411391"/>
              <a:chOff x="730351" y="2432848"/>
              <a:chExt cx="2619733" cy="474433"/>
            </a:xfrm>
          </p:grpSpPr>
          <p:sp>
            <p:nvSpPr>
              <p:cNvPr id="76" name="Sev01"/>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77" name="Text Placeholder 3"/>
              <p:cNvSpPr txBox="1">
                <a:spLocks/>
              </p:cNvSpPr>
              <p:nvPr/>
            </p:nvSpPr>
            <p:spPr>
              <a:xfrm>
                <a:off x="1737960" y="2435801"/>
                <a:ext cx="604509" cy="28395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lang="en-IN" sz="1600">
                    <a:solidFill>
                      <a:srgbClr val="D42F2F"/>
                    </a:solidFill>
                  </a:rPr>
                  <a:t>Step 4</a:t>
                </a:r>
                <a:endParaRPr kumimoji="0" lang="en-US" sz="1600" i="0" u="none" strike="noStrike" kern="1200" cap="none" spc="0" normalizeH="0" baseline="0" noProof="0">
                  <a:ln>
                    <a:noFill/>
                  </a:ln>
                  <a:solidFill>
                    <a:srgbClr val="D42F2F"/>
                  </a:solidFill>
                  <a:effectLst/>
                  <a:uLnTx/>
                  <a:uFillTx/>
                </a:endParaRPr>
              </a:p>
            </p:txBody>
          </p:sp>
        </p:grpSp>
        <p:sp>
          <p:nvSpPr>
            <p:cNvPr id="75" name="Text Placeholder 3"/>
            <p:cNvSpPr txBox="1">
              <a:spLocks/>
            </p:cNvSpPr>
            <p:nvPr/>
          </p:nvSpPr>
          <p:spPr>
            <a:xfrm>
              <a:off x="7023526" y="3604454"/>
              <a:ext cx="2022435"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IN" sz="1400">
                  <a:solidFill>
                    <a:schemeClr val="bg1"/>
                  </a:solidFill>
                  <a:latin typeface="Gill Sans MT" panose="020B0502020104020203" pitchFamily="34" charset="0"/>
                </a:rPr>
                <a:t>Track performance and revise recommendations</a:t>
              </a:r>
              <a:endParaRPr lang="en-US" sz="1400">
                <a:solidFill>
                  <a:schemeClr val="bg1"/>
                </a:solidFill>
                <a:latin typeface="Gill Sans MT" panose="020B0502020104020203" pitchFamily="34" charset="0"/>
              </a:endParaRPr>
            </a:p>
          </p:txBody>
        </p:sp>
      </p:grpSp>
    </p:spTree>
    <p:extLst>
      <p:ext uri="{BB962C8B-B14F-4D97-AF65-F5344CB8AC3E}">
        <p14:creationId xmlns:p14="http://schemas.microsoft.com/office/powerpoint/2010/main" val="78581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926541" cy="6858000"/>
          </a:xfrm>
          <a:prstGeom prst="rect">
            <a:avLst/>
          </a:prstGeom>
          <a:gradFill flip="none" rotWithShape="1">
            <a:gsLst>
              <a:gs pos="0">
                <a:srgbClr val="D42F2F">
                  <a:shade val="67500"/>
                  <a:satMod val="115000"/>
                </a:srgbClr>
              </a:gs>
              <a:gs pos="100000">
                <a:srgbClr val="D42F2F">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10134" y="2781385"/>
            <a:ext cx="3395383" cy="1323439"/>
          </a:xfrm>
          <a:prstGeom prst="rect">
            <a:avLst/>
          </a:prstGeom>
          <a:noFill/>
        </p:spPr>
        <p:txBody>
          <a:bodyPr wrap="square" rtlCol="0">
            <a:spAutoFit/>
          </a:bodyPr>
          <a:lstStyle/>
          <a:p>
            <a:pPr algn="ctr"/>
            <a:r>
              <a:rPr lang="en-IN" sz="4000">
                <a:solidFill>
                  <a:schemeClr val="bg1"/>
                </a:solidFill>
                <a:latin typeface="Gill Sans MT" panose="020B0502020104020203" pitchFamily="34" charset="0"/>
                <a:ea typeface="Tahoma" panose="020B0604030504040204" pitchFamily="34" charset="0"/>
                <a:cs typeface="Tahoma" panose="020B0604030504040204" pitchFamily="34" charset="0"/>
              </a:rPr>
              <a:t>Executive summary</a:t>
            </a:r>
          </a:p>
        </p:txBody>
      </p:sp>
      <p:sp>
        <p:nvSpPr>
          <p:cNvPr id="8" name="TextBox 7"/>
          <p:cNvSpPr txBox="1"/>
          <p:nvPr/>
        </p:nvSpPr>
        <p:spPr>
          <a:xfrm>
            <a:off x="4336675" y="857198"/>
            <a:ext cx="7410019" cy="5632311"/>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tx1">
                    <a:lumMod val="75000"/>
                    <a:lumOff val="25000"/>
                  </a:schemeClr>
                </a:solidFill>
                <a:latin typeface="Gill Sans MT" panose="020B0502020104020203" pitchFamily="34" charset="0"/>
              </a:rPr>
              <a:t>Text mining on the description field helps increase the overall accuracy significantly (by &gt;5% with logistic regression) – </a:t>
            </a:r>
            <a:r>
              <a:rPr lang="en-IN">
                <a:solidFill>
                  <a:schemeClr val="tx1">
                    <a:lumMod val="75000"/>
                    <a:lumOff val="25000"/>
                  </a:schemeClr>
                </a:solidFill>
                <a:latin typeface="Gill Sans MT" panose="020B0502020104020203" pitchFamily="34" charset="0"/>
                <a:hlinkClick r:id="rId4" action="ppaction://hlinksldjump"/>
              </a:rPr>
              <a:t>click to see results</a:t>
            </a: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r>
              <a:rPr lang="en-IN">
                <a:solidFill>
                  <a:schemeClr val="tx1">
                    <a:lumMod val="75000"/>
                    <a:lumOff val="25000"/>
                  </a:schemeClr>
                </a:solidFill>
                <a:latin typeface="Gill Sans MT" panose="020B0502020104020203" pitchFamily="34" charset="0"/>
              </a:rPr>
              <a:t>Goal amount is the most important determinant of success rate. Higher the goal, lower are the chances of success. Time taken to design the campaign, the category and subcategory of project, the ease of readability of the description and the day of launch are some other important factors – </a:t>
            </a:r>
            <a:r>
              <a:rPr lang="en-IN">
                <a:solidFill>
                  <a:schemeClr val="tx1">
                    <a:lumMod val="75000"/>
                    <a:lumOff val="25000"/>
                  </a:schemeClr>
                </a:solidFill>
                <a:latin typeface="Gill Sans MT" panose="020B0502020104020203" pitchFamily="34" charset="0"/>
                <a:hlinkClick r:id="rId5" action="ppaction://hlinksldjump"/>
              </a:rPr>
              <a:t>click to see results</a:t>
            </a: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r>
              <a:rPr lang="en-IN">
                <a:solidFill>
                  <a:schemeClr val="tx1">
                    <a:lumMod val="75000"/>
                    <a:lumOff val="25000"/>
                  </a:schemeClr>
                </a:solidFill>
                <a:latin typeface="Gill Sans MT" panose="020B0502020104020203" pitchFamily="34" charset="0"/>
              </a:rPr>
              <a:t>Successful creators take longer to prepare their campaigns but run it for a shorter duration – </a:t>
            </a:r>
            <a:r>
              <a:rPr lang="en-IN">
                <a:solidFill>
                  <a:schemeClr val="tx1">
                    <a:lumMod val="75000"/>
                    <a:lumOff val="25000"/>
                  </a:schemeClr>
                </a:solidFill>
                <a:latin typeface="Gill Sans MT" panose="020B0502020104020203" pitchFamily="34" charset="0"/>
                <a:hlinkClick r:id="rId6" action="ppaction://hlinksldjump"/>
              </a:rPr>
              <a:t>click to see results</a:t>
            </a: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r>
              <a:rPr lang="en-IN">
                <a:solidFill>
                  <a:schemeClr val="tx1">
                    <a:lumMod val="75000"/>
                    <a:lumOff val="25000"/>
                  </a:schemeClr>
                </a:solidFill>
                <a:latin typeface="Gill Sans MT" panose="020B0502020104020203" pitchFamily="34" charset="0"/>
              </a:rPr>
              <a:t>After the campaign is launched, the number of backers attracted so far becomes the primary determinant of success – </a:t>
            </a:r>
            <a:r>
              <a:rPr lang="en-IN">
                <a:solidFill>
                  <a:schemeClr val="tx1">
                    <a:lumMod val="75000"/>
                    <a:lumOff val="25000"/>
                  </a:schemeClr>
                </a:solidFill>
                <a:latin typeface="Gill Sans MT" panose="020B0502020104020203" pitchFamily="34" charset="0"/>
                <a:hlinkClick r:id="rId7" action="ppaction://hlinksldjump"/>
              </a:rPr>
              <a:t>click to see results</a:t>
            </a: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r>
              <a:rPr lang="en-IN">
                <a:solidFill>
                  <a:schemeClr val="tx1">
                    <a:lumMod val="75000"/>
                    <a:lumOff val="25000"/>
                  </a:schemeClr>
                </a:solidFill>
                <a:latin typeface="Gill Sans MT" panose="020B0502020104020203" pitchFamily="34" charset="0"/>
              </a:rPr>
              <a:t>A Random Forest model provides the best overall accuracy – 75% and 92% accuracy for pre and post campaign launch predictions respectively – </a:t>
            </a:r>
            <a:r>
              <a:rPr lang="en-IN">
                <a:solidFill>
                  <a:schemeClr val="tx1">
                    <a:lumMod val="75000"/>
                    <a:lumOff val="25000"/>
                  </a:schemeClr>
                </a:solidFill>
                <a:latin typeface="Gill Sans MT" panose="020B0502020104020203" pitchFamily="34" charset="0"/>
                <a:hlinkClick r:id="rId8" action="ppaction://hlinksldjump"/>
              </a:rPr>
              <a:t>click to see results</a:t>
            </a: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IN">
              <a:solidFill>
                <a:schemeClr val="tx1">
                  <a:lumMod val="75000"/>
                  <a:lumOff val="25000"/>
                </a:schemeClr>
              </a:solidFill>
              <a:latin typeface="Gill Sans MT" panose="020B0502020104020203" pitchFamily="34" charset="0"/>
            </a:endParaRPr>
          </a:p>
          <a:p>
            <a:pPr marL="285750" indent="-285750">
              <a:buFont typeface="Arial" panose="020B0604020202020204" pitchFamily="34" charset="0"/>
              <a:buChar char="•"/>
            </a:pPr>
            <a:endParaRPr lang="en-US">
              <a:solidFill>
                <a:schemeClr val="tx1">
                  <a:lumMod val="75000"/>
                  <a:lumOff val="25000"/>
                </a:schemeClr>
              </a:solidFill>
              <a:latin typeface="Gill Sans MT" panose="020B0502020104020203" pitchFamily="34" charset="0"/>
            </a:endParaRPr>
          </a:p>
        </p:txBody>
      </p:sp>
      <p:sp>
        <p:nvSpPr>
          <p:cNvPr id="10" name="Freeform 6"/>
          <p:cNvSpPr>
            <a:spLocks noEditPoints="1"/>
          </p:cNvSpPr>
          <p:nvPr/>
        </p:nvSpPr>
        <p:spPr bwMode="auto">
          <a:xfrm>
            <a:off x="1744725" y="2029765"/>
            <a:ext cx="675745" cy="605861"/>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27976" y="5879909"/>
            <a:ext cx="609600" cy="609600"/>
          </a:xfrm>
          <a:prstGeom prst="rect">
            <a:avLst/>
          </a:prstGeom>
          <a:solidFill>
            <a:schemeClr val="accent1"/>
          </a:solidFill>
        </p:spPr>
      </p:pic>
    </p:spTree>
    <p:extLst>
      <p:ext uri="{BB962C8B-B14F-4D97-AF65-F5344CB8AC3E}">
        <p14:creationId xmlns:p14="http://schemas.microsoft.com/office/powerpoint/2010/main" val="145166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7264" fill="hold"/>
                                        <p:tgtEl>
                                          <p:spTgt spid="11"/>
                                        </p:tgtEl>
                                      </p:cBhvr>
                                    </p:cmd>
                                  </p:childTnLst>
                                </p:cTn>
                              </p:par>
                            </p:childTnLst>
                          </p:cTn>
                        </p:par>
                      </p:childTnLst>
                    </p:cTn>
                  </p:par>
                </p:childTnLst>
              </p:cTn>
              <p:nextCondLst>
                <p:cond evt="onClick" delay="0">
                  <p:tgtEl>
                    <p:spTgt spid="11"/>
                  </p:tgtEl>
                </p:cond>
              </p:nextCondLst>
            </p:seq>
            <p:audio>
              <p:cMediaNode vol="80000">
                <p:cTn id="15" fill="hold" display="0">
                  <p:stCondLst>
                    <p:cond delay="indefinite"/>
                  </p:stCondLst>
                  <p:endCondLst>
                    <p:cond evt="onStopAudio" delay="0">
                      <p:tgtEl>
                        <p:sldTgt/>
                      </p:tgtEl>
                    </p:cond>
                  </p:endCondLst>
                </p:cTn>
                <p:tgtEl>
                  <p:spTgt spid="11"/>
                </p:tgtEl>
              </p:cMediaNode>
            </p:audio>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926541" cy="6858000"/>
          </a:xfrm>
          <a:prstGeom prst="rect">
            <a:avLst/>
          </a:prstGeom>
          <a:gradFill flip="none" rotWithShape="1">
            <a:gsLst>
              <a:gs pos="0">
                <a:srgbClr val="D42F2F">
                  <a:shade val="67500"/>
                  <a:satMod val="115000"/>
                </a:srgbClr>
              </a:gs>
              <a:gs pos="100000">
                <a:srgbClr val="D42F2F">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10134" y="3386500"/>
            <a:ext cx="3395383" cy="707886"/>
          </a:xfrm>
          <a:prstGeom prst="rect">
            <a:avLst/>
          </a:prstGeom>
          <a:noFill/>
        </p:spPr>
        <p:txBody>
          <a:bodyPr wrap="square" rtlCol="0">
            <a:spAutoFit/>
          </a:bodyPr>
          <a:lstStyle/>
          <a:p>
            <a:pPr algn="ctr"/>
            <a:r>
              <a:rPr lang="en-IN" sz="4000">
                <a:solidFill>
                  <a:schemeClr val="bg1"/>
                </a:solidFill>
                <a:latin typeface="Gill Sans MT" panose="020B0502020104020203" pitchFamily="34" charset="0"/>
                <a:ea typeface="Tahoma" panose="020B0604030504040204" pitchFamily="34" charset="0"/>
                <a:cs typeface="Tahoma" panose="020B0604030504040204" pitchFamily="34" charset="0"/>
              </a:rPr>
              <a:t>Background</a:t>
            </a:r>
          </a:p>
        </p:txBody>
      </p:sp>
      <p:grpSp>
        <p:nvGrpSpPr>
          <p:cNvPr id="5" name="Group 63"/>
          <p:cNvGrpSpPr/>
          <p:nvPr/>
        </p:nvGrpSpPr>
        <p:grpSpPr>
          <a:xfrm>
            <a:off x="1534931" y="2062648"/>
            <a:ext cx="1145788" cy="1323852"/>
            <a:chOff x="4175103" y="2472727"/>
            <a:chExt cx="800146" cy="924494"/>
          </a:xfrm>
        </p:grpSpPr>
        <p:sp>
          <p:nvSpPr>
            <p:cNvPr id="6" name="Freeform 7"/>
            <p:cNvSpPr>
              <a:spLocks/>
            </p:cNvSpPr>
            <p:nvPr/>
          </p:nvSpPr>
          <p:spPr bwMode="auto">
            <a:xfrm>
              <a:off x="4175103" y="2472727"/>
              <a:ext cx="800146" cy="924494"/>
            </a:xfrm>
            <a:custGeom>
              <a:avLst/>
              <a:gdLst/>
              <a:ahLst/>
              <a:cxnLst>
                <a:cxn ang="0">
                  <a:pos x="592" y="170"/>
                </a:cxn>
                <a:cxn ang="0">
                  <a:pos x="592" y="511"/>
                </a:cxn>
                <a:cxn ang="0">
                  <a:pos x="296" y="684"/>
                </a:cxn>
                <a:cxn ang="0">
                  <a:pos x="0" y="511"/>
                </a:cxn>
                <a:cxn ang="0">
                  <a:pos x="0" y="170"/>
                </a:cxn>
                <a:cxn ang="0">
                  <a:pos x="296" y="0"/>
                </a:cxn>
                <a:cxn ang="0">
                  <a:pos x="592" y="170"/>
                </a:cxn>
              </a:cxnLst>
              <a:rect l="0" t="0" r="r" b="b"/>
              <a:pathLst>
                <a:path w="592" h="684">
                  <a:moveTo>
                    <a:pt x="592" y="170"/>
                  </a:moveTo>
                  <a:lnTo>
                    <a:pt x="592" y="511"/>
                  </a:lnTo>
                  <a:lnTo>
                    <a:pt x="296" y="684"/>
                  </a:lnTo>
                  <a:lnTo>
                    <a:pt x="0" y="511"/>
                  </a:lnTo>
                  <a:lnTo>
                    <a:pt x="0" y="170"/>
                  </a:lnTo>
                  <a:lnTo>
                    <a:pt x="296" y="0"/>
                  </a:lnTo>
                  <a:lnTo>
                    <a:pt x="592" y="1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9"/>
            <p:cNvSpPr>
              <a:spLocks noEditPoints="1"/>
            </p:cNvSpPr>
            <p:nvPr/>
          </p:nvSpPr>
          <p:spPr bwMode="auto">
            <a:xfrm>
              <a:off x="4397461" y="2755839"/>
              <a:ext cx="355430" cy="358272"/>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Box 7"/>
          <p:cNvSpPr txBox="1"/>
          <p:nvPr/>
        </p:nvSpPr>
        <p:spPr>
          <a:xfrm>
            <a:off x="4336675" y="857198"/>
            <a:ext cx="7410019" cy="5324535"/>
          </a:xfrm>
          <a:prstGeom prst="rect">
            <a:avLst/>
          </a:prstGeom>
          <a:noFill/>
        </p:spPr>
        <p:txBody>
          <a:bodyPr wrap="square" rtlCol="0">
            <a:spAutoFit/>
          </a:bodyPr>
          <a:lstStyle/>
          <a:p>
            <a:pPr marL="285750" indent="-285750">
              <a:buFont typeface="Arial" panose="020B0604020202020204" pitchFamily="34" charset="0"/>
              <a:buChar char="•"/>
            </a:pPr>
            <a:r>
              <a:rPr lang="en-IN" sz="2000" i="1">
                <a:solidFill>
                  <a:schemeClr val="accent1">
                    <a:lumMod val="50000"/>
                  </a:schemeClr>
                </a:solidFill>
                <a:latin typeface="Gill Sans MT" panose="020B0502020104020203" pitchFamily="34" charset="0"/>
              </a:rPr>
              <a:t>Kickstarter</a:t>
            </a:r>
            <a:r>
              <a:rPr lang="en-IN" sz="2000" i="1">
                <a:solidFill>
                  <a:schemeClr val="bg2">
                    <a:lumMod val="50000"/>
                  </a:schemeClr>
                </a:solidFill>
                <a:latin typeface="Gill Sans MT" panose="020B0502020104020203" pitchFamily="34" charset="0"/>
              </a:rPr>
              <a:t>, </a:t>
            </a:r>
            <a:r>
              <a:rPr lang="en-IN" sz="2000">
                <a:solidFill>
                  <a:schemeClr val="bg2">
                    <a:lumMod val="50000"/>
                  </a:schemeClr>
                </a:solidFill>
                <a:latin typeface="Gill Sans MT" panose="020B0502020104020203" pitchFamily="34" charset="0"/>
              </a:rPr>
              <a:t>launched in April 2009,</a:t>
            </a:r>
            <a:r>
              <a:rPr lang="en-IN" sz="2000" i="1">
                <a:solidFill>
                  <a:schemeClr val="bg2">
                    <a:lumMod val="50000"/>
                  </a:schemeClr>
                </a:solidFill>
                <a:latin typeface="Gill Sans MT" panose="020B0502020104020203" pitchFamily="34" charset="0"/>
              </a:rPr>
              <a:t> </a:t>
            </a:r>
            <a:r>
              <a:rPr lang="en-IN" sz="2000">
                <a:solidFill>
                  <a:schemeClr val="bg2">
                    <a:lumMod val="50000"/>
                  </a:schemeClr>
                </a:solidFill>
                <a:latin typeface="Gill Sans MT" panose="020B0502020104020203" pitchFamily="34" charset="0"/>
              </a:rPr>
              <a:t>is an online crowd-funding platform for entrepreneurs to raise funds from the online community</a:t>
            </a:r>
          </a:p>
          <a:p>
            <a:pPr marL="285750" indent="-285750">
              <a:buFont typeface="Arial" panose="020B0604020202020204" pitchFamily="34" charset="0"/>
              <a:buChar char="•"/>
            </a:pPr>
            <a:endParaRPr lang="en-IN" sz="2000" i="1">
              <a:solidFill>
                <a:schemeClr val="bg2">
                  <a:lumMod val="50000"/>
                </a:schemeClr>
              </a:solidFill>
              <a:latin typeface="Gill Sans MT" panose="020B0502020104020203" pitchFamily="34" charset="0"/>
            </a:endParaRPr>
          </a:p>
          <a:p>
            <a:pPr marL="285750" indent="-285750">
              <a:buFont typeface="Arial" panose="020B0604020202020204" pitchFamily="34" charset="0"/>
              <a:buChar char="•"/>
            </a:pPr>
            <a:r>
              <a:rPr lang="en-IN" sz="2000">
                <a:solidFill>
                  <a:schemeClr val="bg2">
                    <a:lumMod val="50000"/>
                  </a:schemeClr>
                </a:solidFill>
                <a:latin typeface="Gill Sans MT" panose="020B0502020104020203" pitchFamily="34" charset="0"/>
              </a:rPr>
              <a:t>Project creators from across 22 countries can launch campaigns that are open to backers all over the world for funding</a:t>
            </a:r>
          </a:p>
          <a:p>
            <a:pPr marL="285750" indent="-285750">
              <a:buFont typeface="Arial" panose="020B0604020202020204" pitchFamily="34" charset="0"/>
              <a:buChar char="•"/>
            </a:pPr>
            <a:endParaRPr lang="en-IN" sz="2000">
              <a:solidFill>
                <a:schemeClr val="bg2">
                  <a:lumMod val="50000"/>
                </a:schemeClr>
              </a:solidFill>
              <a:latin typeface="Gill Sans MT" panose="020B0502020104020203" pitchFamily="34" charset="0"/>
            </a:endParaRPr>
          </a:p>
          <a:p>
            <a:pPr marL="285750" indent="-285750">
              <a:buFont typeface="Arial" panose="020B0604020202020204" pitchFamily="34" charset="0"/>
              <a:buChar char="•"/>
            </a:pPr>
            <a:r>
              <a:rPr lang="en-IN" sz="2000">
                <a:solidFill>
                  <a:schemeClr val="bg2">
                    <a:lumMod val="50000"/>
                  </a:schemeClr>
                </a:solidFill>
                <a:latin typeface="Gill Sans MT" panose="020B0502020104020203" pitchFamily="34" charset="0"/>
              </a:rPr>
              <a:t>So far, Kickstarter has launched over </a:t>
            </a:r>
            <a:r>
              <a:rPr lang="en-IN" sz="2000">
                <a:solidFill>
                  <a:srgbClr val="D42F2F"/>
                </a:solidFill>
                <a:latin typeface="Gill Sans MT" panose="020B0502020104020203" pitchFamily="34" charset="0"/>
              </a:rPr>
              <a:t>480,000</a:t>
            </a:r>
            <a:r>
              <a:rPr lang="en-IN" sz="2000">
                <a:solidFill>
                  <a:schemeClr val="bg2">
                    <a:lumMod val="50000"/>
                  </a:schemeClr>
                </a:solidFill>
                <a:latin typeface="Gill Sans MT" panose="020B0502020104020203" pitchFamily="34" charset="0"/>
              </a:rPr>
              <a:t> projects across 15 categories, collecting over </a:t>
            </a:r>
            <a:r>
              <a:rPr lang="en-IN" sz="2000">
                <a:solidFill>
                  <a:srgbClr val="D42F2F"/>
                </a:solidFill>
                <a:latin typeface="Gill Sans MT" panose="020B0502020104020203" pitchFamily="34" charset="0"/>
              </a:rPr>
              <a:t>USD 4.8 billion</a:t>
            </a:r>
            <a:endParaRPr lang="en-IN" sz="2000">
              <a:solidFill>
                <a:schemeClr val="bg2">
                  <a:lumMod val="50000"/>
                </a:schemeClr>
              </a:solidFill>
              <a:latin typeface="Gill Sans MT" panose="020B0502020104020203" pitchFamily="34" charset="0"/>
            </a:endParaRPr>
          </a:p>
          <a:p>
            <a:endParaRPr lang="en-IN" sz="2000">
              <a:solidFill>
                <a:srgbClr val="D42F2F"/>
              </a:solidFill>
              <a:latin typeface="Gill Sans MT" panose="020B0502020104020203" pitchFamily="34" charset="0"/>
            </a:endParaRPr>
          </a:p>
          <a:p>
            <a:pPr marL="285750" indent="-285750">
              <a:buFont typeface="Arial" panose="020B0604020202020204" pitchFamily="34" charset="0"/>
              <a:buChar char="•"/>
            </a:pPr>
            <a:r>
              <a:rPr lang="en-IN" sz="2000">
                <a:solidFill>
                  <a:schemeClr val="bg2">
                    <a:lumMod val="50000"/>
                  </a:schemeClr>
                </a:solidFill>
                <a:latin typeface="Gill Sans MT" panose="020B0502020104020203" pitchFamily="34" charset="0"/>
              </a:rPr>
              <a:t>Kickstarter charges a </a:t>
            </a:r>
            <a:r>
              <a:rPr lang="en-IN" sz="2000">
                <a:solidFill>
                  <a:srgbClr val="D42F2F"/>
                </a:solidFill>
                <a:latin typeface="Gill Sans MT" panose="020B0502020104020203" pitchFamily="34" charset="0"/>
              </a:rPr>
              <a:t>5% </a:t>
            </a:r>
            <a:r>
              <a:rPr lang="en-IN" sz="2000">
                <a:solidFill>
                  <a:schemeClr val="bg2">
                    <a:lumMod val="50000"/>
                  </a:schemeClr>
                </a:solidFill>
                <a:latin typeface="Gill Sans MT" panose="020B0502020104020203" pitchFamily="34" charset="0"/>
              </a:rPr>
              <a:t>commission on successfully funded projects</a:t>
            </a:r>
          </a:p>
          <a:p>
            <a:pPr marL="285750" indent="-285750">
              <a:buFont typeface="Arial" panose="020B0604020202020204" pitchFamily="34" charset="0"/>
              <a:buChar char="•"/>
            </a:pPr>
            <a:endParaRPr lang="en-IN" sz="2000">
              <a:solidFill>
                <a:schemeClr val="bg2">
                  <a:lumMod val="50000"/>
                </a:schemeClr>
              </a:solidFill>
              <a:latin typeface="Gill Sans MT" panose="020B0502020104020203" pitchFamily="34" charset="0"/>
            </a:endParaRPr>
          </a:p>
          <a:p>
            <a:pPr marL="285750" indent="-285750">
              <a:buFont typeface="Arial" panose="020B0604020202020204" pitchFamily="34" charset="0"/>
              <a:buChar char="•"/>
            </a:pPr>
            <a:r>
              <a:rPr lang="en-IN" sz="2000">
                <a:solidFill>
                  <a:schemeClr val="bg2">
                    <a:lumMod val="50000"/>
                  </a:schemeClr>
                </a:solidFill>
                <a:latin typeface="Gill Sans MT" panose="020B0502020104020203" pitchFamily="34" charset="0"/>
              </a:rPr>
              <a:t>Project backers receive rewards in the form of limited-edition product copies, exclusive user experiences etc. in return (It is not an equity-sharing model)</a:t>
            </a:r>
          </a:p>
          <a:p>
            <a:pPr marL="285750" indent="-285750">
              <a:buFont typeface="Arial" panose="020B0604020202020204" pitchFamily="34" charset="0"/>
              <a:buChar char="•"/>
            </a:pPr>
            <a:endParaRPr lang="en-US" sz="2000">
              <a:solidFill>
                <a:srgbClr val="D42F2F"/>
              </a:solidFill>
              <a:latin typeface="Gill Sans MT" panose="020B0502020104020203" pitchFamily="34" charset="0"/>
            </a:endParaRPr>
          </a:p>
        </p:txBody>
      </p:sp>
      <p:sp>
        <p:nvSpPr>
          <p:cNvPr id="9" name="Rectangle 8"/>
          <p:cNvSpPr/>
          <p:nvPr/>
        </p:nvSpPr>
        <p:spPr>
          <a:xfrm>
            <a:off x="5456017" y="6175474"/>
            <a:ext cx="4477871" cy="34693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a:solidFill>
                  <a:schemeClr val="tx1"/>
                </a:solidFill>
                <a:latin typeface="Gill Sans MT" panose="020B0502020104020203" pitchFamily="34" charset="0"/>
              </a:rPr>
              <a:t>Source : </a:t>
            </a:r>
            <a:r>
              <a:rPr lang="en-US" sz="1400">
                <a:hlinkClick r:id="rId4"/>
              </a:rPr>
              <a:t>https://www.kickstarter.com/help/stats</a:t>
            </a:r>
            <a:endParaRPr lang="en-US" sz="1400"/>
          </a:p>
        </p:txBody>
      </p:sp>
      <p:pic>
        <p:nvPicPr>
          <p:cNvPr id="4"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3764" y="5870674"/>
            <a:ext cx="609600" cy="609600"/>
          </a:xfrm>
          <a:prstGeom prst="rect">
            <a:avLst/>
          </a:prstGeom>
          <a:solidFill>
            <a:schemeClr val="accent1"/>
          </a:solidFill>
        </p:spPr>
      </p:pic>
    </p:spTree>
    <p:extLst>
      <p:ext uri="{BB962C8B-B14F-4D97-AF65-F5344CB8AC3E}">
        <p14:creationId xmlns:p14="http://schemas.microsoft.com/office/powerpoint/2010/main" val="2895096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9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926541" cy="6858000"/>
          </a:xfrm>
          <a:prstGeom prst="rect">
            <a:avLst/>
          </a:prstGeom>
          <a:gradFill flip="none" rotWithShape="1">
            <a:gsLst>
              <a:gs pos="0">
                <a:srgbClr val="D42F2F">
                  <a:shade val="67500"/>
                  <a:satMod val="115000"/>
                </a:srgbClr>
              </a:gs>
              <a:gs pos="100000">
                <a:srgbClr val="D42F2F">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10134" y="3386500"/>
            <a:ext cx="3395383" cy="1323439"/>
          </a:xfrm>
          <a:prstGeom prst="rect">
            <a:avLst/>
          </a:prstGeom>
          <a:noFill/>
        </p:spPr>
        <p:txBody>
          <a:bodyPr wrap="square" rtlCol="0">
            <a:spAutoFit/>
          </a:bodyPr>
          <a:lstStyle/>
          <a:p>
            <a:pPr algn="ctr"/>
            <a:r>
              <a:rPr lang="en-IN" sz="4000">
                <a:solidFill>
                  <a:schemeClr val="bg1"/>
                </a:solidFill>
                <a:latin typeface="Gill Sans MT" panose="020B0502020104020203" pitchFamily="34" charset="0"/>
                <a:ea typeface="Tahoma" panose="020B0604030504040204" pitchFamily="34" charset="0"/>
                <a:cs typeface="Tahoma" panose="020B0604030504040204" pitchFamily="34" charset="0"/>
              </a:rPr>
              <a:t>Overall statistics</a:t>
            </a:r>
          </a:p>
        </p:txBody>
      </p:sp>
      <p:sp>
        <p:nvSpPr>
          <p:cNvPr id="9" name="Freeform 178"/>
          <p:cNvSpPr>
            <a:spLocks noEditPoints="1"/>
          </p:cNvSpPr>
          <p:nvPr/>
        </p:nvSpPr>
        <p:spPr bwMode="auto">
          <a:xfrm>
            <a:off x="1546412" y="2312894"/>
            <a:ext cx="1021977" cy="887505"/>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235824" y="644731"/>
            <a:ext cx="7549621" cy="369332"/>
          </a:xfrm>
          <a:prstGeom prst="rect">
            <a:avLst/>
          </a:prstGeom>
          <a:noFill/>
        </p:spPr>
        <p:txBody>
          <a:bodyPr wrap="square" rtlCol="0">
            <a:spAutoFit/>
          </a:bodyPr>
          <a:lstStyle/>
          <a:p>
            <a:r>
              <a:rPr lang="en-IN">
                <a:solidFill>
                  <a:schemeClr val="bg2">
                    <a:lumMod val="25000"/>
                  </a:schemeClr>
                </a:solidFill>
              </a:rPr>
              <a:t>A campaign is featured as a </a:t>
            </a:r>
            <a:r>
              <a:rPr lang="en-IN">
                <a:solidFill>
                  <a:srgbClr val="D42F2F"/>
                </a:solidFill>
              </a:rPr>
              <a:t>“success” </a:t>
            </a:r>
            <a:r>
              <a:rPr lang="en-IN">
                <a:solidFill>
                  <a:schemeClr val="bg2">
                    <a:lumMod val="25000"/>
                  </a:schemeClr>
                </a:solidFill>
              </a:rPr>
              <a:t>only if the entire goal amount is pledged</a:t>
            </a:r>
            <a:endParaRPr lang="en-US">
              <a:solidFill>
                <a:schemeClr val="bg2">
                  <a:lumMod val="25000"/>
                </a:schemeClr>
              </a:solidFill>
            </a:endParaRPr>
          </a:p>
        </p:txBody>
      </p:sp>
      <p:sp>
        <p:nvSpPr>
          <p:cNvPr id="11" name="TextBox 10"/>
          <p:cNvSpPr txBox="1"/>
          <p:nvPr/>
        </p:nvSpPr>
        <p:spPr>
          <a:xfrm>
            <a:off x="5200198" y="5979842"/>
            <a:ext cx="5620871" cy="338554"/>
          </a:xfrm>
          <a:prstGeom prst="rect">
            <a:avLst/>
          </a:prstGeom>
          <a:noFill/>
          <a:ln>
            <a:solidFill>
              <a:schemeClr val="tx1">
                <a:lumMod val="50000"/>
                <a:lumOff val="50000"/>
              </a:schemeClr>
            </a:solidFill>
          </a:ln>
        </p:spPr>
        <p:txBody>
          <a:bodyPr wrap="square" rtlCol="0">
            <a:spAutoFit/>
          </a:bodyPr>
          <a:lstStyle/>
          <a:p>
            <a:r>
              <a:rPr lang="en-IN" sz="1600">
                <a:solidFill>
                  <a:schemeClr val="bg2">
                    <a:lumMod val="50000"/>
                  </a:schemeClr>
                </a:solidFill>
              </a:rPr>
              <a:t>Above figures are calculated from a sample of 186,000 campaigns</a:t>
            </a:r>
            <a:endParaRPr lang="en-US" sz="1600">
              <a:solidFill>
                <a:schemeClr val="bg2">
                  <a:lumMod val="50000"/>
                </a:schemeClr>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4215721"/>
              </p:ext>
            </p:extLst>
          </p:nvPr>
        </p:nvGraphicFramePr>
        <p:xfrm>
          <a:off x="4336675" y="1156439"/>
          <a:ext cx="7052983" cy="4698531"/>
        </p:xfrm>
        <a:graphic>
          <a:graphicData uri="http://schemas.openxmlformats.org/drawingml/2006/table">
            <a:tbl>
              <a:tblPr/>
              <a:tblGrid>
                <a:gridCol w="1145495">
                  <a:extLst>
                    <a:ext uri="{9D8B030D-6E8A-4147-A177-3AD203B41FA5}">
                      <a16:colId xmlns:a16="http://schemas.microsoft.com/office/drawing/2014/main" val="20000"/>
                    </a:ext>
                  </a:extLst>
                </a:gridCol>
                <a:gridCol w="1865523">
                  <a:extLst>
                    <a:ext uri="{9D8B030D-6E8A-4147-A177-3AD203B41FA5}">
                      <a16:colId xmlns:a16="http://schemas.microsoft.com/office/drawing/2014/main" val="20001"/>
                    </a:ext>
                  </a:extLst>
                </a:gridCol>
                <a:gridCol w="2872072">
                  <a:extLst>
                    <a:ext uri="{9D8B030D-6E8A-4147-A177-3AD203B41FA5}">
                      <a16:colId xmlns:a16="http://schemas.microsoft.com/office/drawing/2014/main" val="20002"/>
                    </a:ext>
                  </a:extLst>
                </a:gridCol>
                <a:gridCol w="1169893">
                  <a:extLst>
                    <a:ext uri="{9D8B030D-6E8A-4147-A177-3AD203B41FA5}">
                      <a16:colId xmlns:a16="http://schemas.microsoft.com/office/drawing/2014/main" val="20003"/>
                    </a:ext>
                  </a:extLst>
                </a:gridCol>
              </a:tblGrid>
              <a:tr h="227870">
                <a:tc>
                  <a:txBody>
                    <a:bodyPr/>
                    <a:lstStyle/>
                    <a:p>
                      <a:pPr algn="ctr" fontAlgn="b"/>
                      <a:r>
                        <a:rPr lang="en-US" sz="1400" b="0" i="0" u="none" strike="noStrike">
                          <a:solidFill>
                            <a:schemeClr val="bg1"/>
                          </a:solidFill>
                          <a:effectLst/>
                          <a:latin typeface="+mn-lt"/>
                        </a:rPr>
                        <a:t>Category</a:t>
                      </a:r>
                    </a:p>
                  </a:txBody>
                  <a:tcPr marL="9144" marR="9144" marT="9144"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2F2F"/>
                    </a:solidFill>
                  </a:tcPr>
                </a:tc>
                <a:tc>
                  <a:txBody>
                    <a:bodyPr/>
                    <a:lstStyle/>
                    <a:p>
                      <a:pPr algn="ctr" fontAlgn="b"/>
                      <a:r>
                        <a:rPr lang="en-US" sz="1400" b="0" i="0" u="none" strike="noStrike">
                          <a:solidFill>
                            <a:schemeClr val="bg1"/>
                          </a:solidFill>
                          <a:effectLst/>
                          <a:latin typeface="+mn-lt"/>
                        </a:rPr>
                        <a:t>Projects launched</a:t>
                      </a:r>
                    </a:p>
                  </a:txBody>
                  <a:tcPr marL="9144" marR="9144" marT="9144"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2F2F"/>
                    </a:solidFill>
                  </a:tcPr>
                </a:tc>
                <a:tc>
                  <a:txBody>
                    <a:bodyPr/>
                    <a:lstStyle/>
                    <a:p>
                      <a:pPr algn="ctr" fontAlgn="b"/>
                      <a:r>
                        <a:rPr lang="en-IN" sz="1400" b="0" i="0" u="none" strike="noStrike">
                          <a:solidFill>
                            <a:schemeClr val="bg1"/>
                          </a:solidFill>
                          <a:effectLst/>
                          <a:latin typeface="+mn-lt"/>
                        </a:rPr>
                        <a:t>Total amount pledged ( USD Million)</a:t>
                      </a:r>
                    </a:p>
                  </a:txBody>
                  <a:tcPr marL="9144" marR="9144" marT="9144"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2F2F"/>
                    </a:solidFill>
                  </a:tcPr>
                </a:tc>
                <a:tc>
                  <a:txBody>
                    <a:bodyPr/>
                    <a:lstStyle/>
                    <a:p>
                      <a:pPr algn="ctr" fontAlgn="b"/>
                      <a:r>
                        <a:rPr lang="en-US" sz="1400" b="0" i="0" u="none" strike="noStrike">
                          <a:solidFill>
                            <a:schemeClr val="bg1"/>
                          </a:solidFill>
                          <a:effectLst/>
                          <a:latin typeface="+mn-lt"/>
                        </a:rPr>
                        <a:t>Success rate</a:t>
                      </a:r>
                    </a:p>
                  </a:txBody>
                  <a:tcPr marL="9144" marR="9144" marT="9144"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2F2F"/>
                    </a:solidFill>
                  </a:tcPr>
                </a:tc>
                <a:extLst>
                  <a:ext uri="{0D108BD9-81ED-4DB2-BD59-A6C34878D82A}">
                    <a16:rowId xmlns:a16="http://schemas.microsoft.com/office/drawing/2014/main" val="10000"/>
                  </a:ext>
                </a:extLst>
              </a:tr>
              <a:tr h="294588">
                <a:tc>
                  <a:txBody>
                    <a:bodyPr/>
                    <a:lstStyle/>
                    <a:p>
                      <a:pPr algn="l" fontAlgn="b"/>
                      <a:r>
                        <a:rPr lang="en-US" sz="1200" b="1" i="0" u="none" strike="noStrike">
                          <a:solidFill>
                            <a:schemeClr val="tx1">
                              <a:lumMod val="75000"/>
                              <a:lumOff val="25000"/>
                            </a:schemeClr>
                          </a:solidFill>
                          <a:effectLst/>
                          <a:latin typeface="+mn-lt"/>
                        </a:rPr>
                        <a:t>All</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200" b="1" i="0" u="none" strike="noStrike">
                          <a:solidFill>
                            <a:schemeClr val="tx1">
                              <a:lumMod val="75000"/>
                              <a:lumOff val="25000"/>
                            </a:schemeClr>
                          </a:solidFill>
                          <a:effectLst/>
                          <a:latin typeface="+mn-lt"/>
                        </a:rPr>
                        <a:t>                                186,004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200" b="1" i="0" u="none" strike="noStrike">
                          <a:solidFill>
                            <a:schemeClr val="tx1">
                              <a:lumMod val="75000"/>
                              <a:lumOff val="25000"/>
                            </a:schemeClr>
                          </a:solidFill>
                          <a:effectLst/>
                          <a:latin typeface="+mn-lt"/>
                        </a:rPr>
                        <a:t>2,248.90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r" fontAlgn="b"/>
                      <a:r>
                        <a:rPr lang="en-US" sz="1200" b="1" i="0" u="none" strike="noStrike">
                          <a:solidFill>
                            <a:schemeClr val="tx1">
                              <a:lumMod val="75000"/>
                              <a:lumOff val="25000"/>
                            </a:schemeClr>
                          </a:solidFill>
                          <a:effectLst/>
                          <a:latin typeface="+mn-lt"/>
                        </a:rPr>
                        <a:t>54%</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72189">
                <a:tc>
                  <a:txBody>
                    <a:bodyPr/>
                    <a:lstStyle/>
                    <a:p>
                      <a:pPr algn="l" fontAlgn="b"/>
                      <a:r>
                        <a:rPr lang="en-US" sz="1100" b="0" i="0" u="none" strike="noStrike">
                          <a:solidFill>
                            <a:srgbClr val="000000"/>
                          </a:solidFill>
                          <a:effectLst/>
                          <a:latin typeface="+mn-lt"/>
                        </a:rPr>
                        <a:t>Art</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20,073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79.82</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55%</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2189">
                <a:tc>
                  <a:txBody>
                    <a:bodyPr/>
                    <a:lstStyle/>
                    <a:p>
                      <a:pPr algn="l" fontAlgn="b"/>
                      <a:r>
                        <a:rPr lang="en-US" sz="1100" b="0" i="0" u="none" strike="noStrike">
                          <a:solidFill>
                            <a:srgbClr val="000000"/>
                          </a:solidFill>
                          <a:effectLst/>
                          <a:latin typeface="+mn-lt"/>
                        </a:rPr>
                        <a:t>Comics</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6,988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63.67</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80%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2189">
                <a:tc>
                  <a:txBody>
                    <a:bodyPr/>
                    <a:lstStyle/>
                    <a:p>
                      <a:pPr algn="l" fontAlgn="b"/>
                      <a:r>
                        <a:rPr lang="en-US" sz="1100" b="0" i="0" u="none" strike="noStrike">
                          <a:solidFill>
                            <a:srgbClr val="000000"/>
                          </a:solidFill>
                          <a:effectLst/>
                          <a:latin typeface="+mn-lt"/>
                        </a:rPr>
                        <a:t>Crafts</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6,415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15.76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37%</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2189">
                <a:tc>
                  <a:txBody>
                    <a:bodyPr/>
                    <a:lstStyle/>
                    <a:p>
                      <a:pPr algn="l" fontAlgn="b"/>
                      <a:r>
                        <a:rPr lang="en-US" sz="1100" b="0" i="0" u="none" strike="noStrike">
                          <a:solidFill>
                            <a:srgbClr val="000000"/>
                          </a:solidFill>
                          <a:effectLst/>
                          <a:latin typeface="+mn-lt"/>
                        </a:rPr>
                        <a:t>Dance</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3,168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13.30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76%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2189">
                <a:tc>
                  <a:txBody>
                    <a:bodyPr/>
                    <a:lstStyle/>
                    <a:p>
                      <a:pPr algn="l" fontAlgn="b"/>
                      <a:r>
                        <a:rPr lang="en-US" sz="1100" b="0" i="0" u="none" strike="noStrike">
                          <a:solidFill>
                            <a:srgbClr val="000000"/>
                          </a:solidFill>
                          <a:effectLst/>
                          <a:latin typeface="+mn-lt"/>
                        </a:rPr>
                        <a:t>Design</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6,945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219.67</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56%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2189">
                <a:tc>
                  <a:txBody>
                    <a:bodyPr/>
                    <a:lstStyle/>
                    <a:p>
                      <a:pPr algn="l" fontAlgn="b"/>
                      <a:r>
                        <a:rPr lang="en-US" sz="1100" b="0" i="0" u="none" strike="noStrike">
                          <a:solidFill>
                            <a:srgbClr val="000000"/>
                          </a:solidFill>
                          <a:effectLst/>
                          <a:latin typeface="+mn-lt"/>
                        </a:rPr>
                        <a:t>Fashion</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10,467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117.62</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56%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2189">
                <a:tc>
                  <a:txBody>
                    <a:bodyPr/>
                    <a:lstStyle/>
                    <a:p>
                      <a:pPr algn="l" fontAlgn="b"/>
                      <a:r>
                        <a:rPr lang="en-US" sz="1100" b="0" i="0" u="none" strike="noStrike">
                          <a:solidFill>
                            <a:srgbClr val="000000"/>
                          </a:solidFill>
                          <a:effectLst/>
                          <a:latin typeface="+mn-lt"/>
                        </a:rPr>
                        <a:t>Film &amp; Video</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26,243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264.54</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56%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2189">
                <a:tc>
                  <a:txBody>
                    <a:bodyPr/>
                    <a:lstStyle/>
                    <a:p>
                      <a:pPr algn="l" fontAlgn="b"/>
                      <a:r>
                        <a:rPr lang="en-US" sz="1100" b="0" i="0" u="none" strike="noStrike">
                          <a:solidFill>
                            <a:srgbClr val="000000"/>
                          </a:solidFill>
                          <a:effectLst/>
                          <a:latin typeface="+mn-lt"/>
                        </a:rPr>
                        <a:t>Food</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13,219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81.30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29%</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2189">
                <a:tc>
                  <a:txBody>
                    <a:bodyPr/>
                    <a:lstStyle/>
                    <a:p>
                      <a:pPr algn="l" fontAlgn="b"/>
                      <a:r>
                        <a:rPr lang="en-US" sz="1100" b="0" i="0" u="none" strike="noStrike">
                          <a:solidFill>
                            <a:srgbClr val="000000"/>
                          </a:solidFill>
                          <a:effectLst/>
                          <a:latin typeface="+mn-lt"/>
                        </a:rPr>
                        <a:t>Games</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11,935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353.05</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61%</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2189">
                <a:tc>
                  <a:txBody>
                    <a:bodyPr/>
                    <a:lstStyle/>
                    <a:p>
                      <a:pPr algn="l" fontAlgn="b"/>
                      <a:r>
                        <a:rPr lang="en-US" sz="1100" b="0" i="0" u="none" strike="noStrike">
                          <a:solidFill>
                            <a:srgbClr val="000000"/>
                          </a:solidFill>
                          <a:effectLst/>
                          <a:latin typeface="+mn-lt"/>
                        </a:rPr>
                        <a:t>Journalism</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3,670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10.10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20%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2189">
                <a:tc>
                  <a:txBody>
                    <a:bodyPr/>
                    <a:lstStyle/>
                    <a:p>
                      <a:pPr algn="l" fontAlgn="b"/>
                      <a:r>
                        <a:rPr lang="en-US" sz="1100" b="0" i="0" u="none" strike="noStrike">
                          <a:solidFill>
                            <a:srgbClr val="000000"/>
                          </a:solidFill>
                          <a:effectLst/>
                          <a:latin typeface="+mn-lt"/>
                        </a:rPr>
                        <a:t>Music</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26,354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133.93</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65%</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72189">
                <a:tc>
                  <a:txBody>
                    <a:bodyPr/>
                    <a:lstStyle/>
                    <a:p>
                      <a:pPr algn="l" fontAlgn="b"/>
                      <a:r>
                        <a:rPr lang="en-US" sz="1100" b="0" i="0" u="none" strike="noStrike">
                          <a:solidFill>
                            <a:srgbClr val="000000"/>
                          </a:solidFill>
                          <a:effectLst/>
                          <a:latin typeface="+mn-lt"/>
                        </a:rPr>
                        <a:t>Photography</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6,609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34.41</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36%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72189">
                <a:tc>
                  <a:txBody>
                    <a:bodyPr/>
                    <a:lstStyle/>
                    <a:p>
                      <a:pPr algn="l" fontAlgn="b"/>
                      <a:r>
                        <a:rPr lang="en-US" sz="1100" b="0" i="0" u="none" strike="noStrike">
                          <a:solidFill>
                            <a:srgbClr val="000000"/>
                          </a:solidFill>
                          <a:effectLst/>
                          <a:latin typeface="+mn-lt"/>
                        </a:rPr>
                        <a:t>Publishing</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18,671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126.20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67%</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72189">
                <a:tc>
                  <a:txBody>
                    <a:bodyPr/>
                    <a:lstStyle/>
                    <a:p>
                      <a:pPr algn="l" fontAlgn="b"/>
                      <a:r>
                        <a:rPr lang="en-US" sz="1100" b="0" i="0" u="none" strike="noStrike">
                          <a:solidFill>
                            <a:srgbClr val="000000"/>
                          </a:solidFill>
                          <a:effectLst/>
                          <a:latin typeface="+mn-lt"/>
                        </a:rPr>
                        <a:t>Technology</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19,812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711.40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36%</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72189">
                <a:tc>
                  <a:txBody>
                    <a:bodyPr/>
                    <a:lstStyle/>
                    <a:p>
                      <a:pPr algn="l" fontAlgn="b"/>
                      <a:r>
                        <a:rPr lang="en-US" sz="1100" b="0" i="0" u="none" strike="noStrike">
                          <a:solidFill>
                            <a:srgbClr val="000000"/>
                          </a:solidFill>
                          <a:effectLst/>
                          <a:latin typeface="+mn-lt"/>
                        </a:rPr>
                        <a:t>Theater</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mn-lt"/>
                        </a:rPr>
                        <a:t>                                     5,435 </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24.13</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mn-lt"/>
                        </a:rPr>
                        <a:t>60%</a:t>
                      </a:r>
                    </a:p>
                  </a:txBody>
                  <a:tcPr marL="9144" marT="9144" marB="9144"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8" name="Rectangle 7"/>
          <p:cNvSpPr/>
          <p:nvPr/>
        </p:nvSpPr>
        <p:spPr>
          <a:xfrm>
            <a:off x="5819086" y="6389480"/>
            <a:ext cx="4477871" cy="34693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a:solidFill>
                  <a:schemeClr val="tx1"/>
                </a:solidFill>
                <a:latin typeface="Gill Sans MT" panose="020B0502020104020203" pitchFamily="34" charset="0"/>
              </a:rPr>
              <a:t>Data source : </a:t>
            </a:r>
            <a:r>
              <a:rPr lang="en-US" sz="1400">
                <a:hlinkClick r:id="rId4" tooltip="https://webrobots.io/kickstarter-datasets/"/>
              </a:rPr>
              <a:t>https://webrobots.io/kickstarter-datasets/</a:t>
            </a:r>
            <a:endParaRPr lang="en-US" sz="1400"/>
          </a:p>
        </p:txBody>
      </p:sp>
      <p:pic>
        <p:nvPicPr>
          <p:cNvPr id="4" name="Slide #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5845" y="6039130"/>
            <a:ext cx="609600" cy="609600"/>
          </a:xfrm>
          <a:prstGeom prst="rect">
            <a:avLst/>
          </a:prstGeom>
          <a:solidFill>
            <a:schemeClr val="accent1"/>
          </a:solidFill>
        </p:spPr>
      </p:pic>
    </p:spTree>
    <p:extLst>
      <p:ext uri="{BB962C8B-B14F-4D97-AF65-F5344CB8AC3E}">
        <p14:creationId xmlns:p14="http://schemas.microsoft.com/office/powerpoint/2010/main" val="16589021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5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12192001" cy="6949395"/>
            <a:chOff x="-1" y="-54357"/>
            <a:chExt cx="12192001" cy="6949395"/>
          </a:xfrm>
        </p:grpSpPr>
        <p:sp>
          <p:nvSpPr>
            <p:cNvPr id="7" name="Rectangle 6"/>
            <p:cNvSpPr/>
            <p:nvPr/>
          </p:nvSpPr>
          <p:spPr>
            <a:xfrm>
              <a:off x="7530353" y="-54357"/>
              <a:ext cx="4661647" cy="6930645"/>
            </a:xfrm>
            <a:prstGeom prst="rect">
              <a:avLst/>
            </a:prstGeom>
            <a:gradFill flip="none" rotWithShape="1">
              <a:gsLst>
                <a:gs pos="0">
                  <a:srgbClr val="D42F2F">
                    <a:shade val="67500"/>
                    <a:satMod val="115000"/>
                  </a:srgbClr>
                </a:gs>
                <a:gs pos="100000">
                  <a:srgbClr val="D42F2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entagon 4"/>
            <p:cNvSpPr/>
            <p:nvPr/>
          </p:nvSpPr>
          <p:spPr>
            <a:xfrm>
              <a:off x="-1" y="-54357"/>
              <a:ext cx="8659907" cy="6949395"/>
            </a:xfrm>
            <a:custGeom>
              <a:avLst/>
              <a:gdLst>
                <a:gd name="connsiteX0" fmla="*/ 0 w 10986247"/>
                <a:gd name="connsiteY0" fmla="*/ 0 h 6858000"/>
                <a:gd name="connsiteX1" fmla="*/ 7557247 w 10986247"/>
                <a:gd name="connsiteY1" fmla="*/ 0 h 6858000"/>
                <a:gd name="connsiteX2" fmla="*/ 10986247 w 10986247"/>
                <a:gd name="connsiteY2" fmla="*/ 3429000 h 6858000"/>
                <a:gd name="connsiteX3" fmla="*/ 7557247 w 10986247"/>
                <a:gd name="connsiteY3" fmla="*/ 6858000 h 6858000"/>
                <a:gd name="connsiteX4" fmla="*/ 0 w 10986247"/>
                <a:gd name="connsiteY4" fmla="*/ 6858000 h 6858000"/>
                <a:gd name="connsiteX5" fmla="*/ 0 w 10986247"/>
                <a:gd name="connsiteY5" fmla="*/ 0 h 6858000"/>
                <a:gd name="connsiteX0" fmla="*/ 0 w 8767482"/>
                <a:gd name="connsiteY0" fmla="*/ 0 h 6858000"/>
                <a:gd name="connsiteX1" fmla="*/ 7557247 w 8767482"/>
                <a:gd name="connsiteY1" fmla="*/ 0 h 6858000"/>
                <a:gd name="connsiteX2" fmla="*/ 8767482 w 8767482"/>
                <a:gd name="connsiteY2" fmla="*/ 3415553 h 6858000"/>
                <a:gd name="connsiteX3" fmla="*/ 7557247 w 8767482"/>
                <a:gd name="connsiteY3" fmla="*/ 6858000 h 6858000"/>
                <a:gd name="connsiteX4" fmla="*/ 0 w 8767482"/>
                <a:gd name="connsiteY4" fmla="*/ 6858000 h 6858000"/>
                <a:gd name="connsiteX5" fmla="*/ 0 w 8767482"/>
                <a:gd name="connsiteY5" fmla="*/ 0 h 6858000"/>
                <a:gd name="connsiteX0" fmla="*/ 0 w 8323729"/>
                <a:gd name="connsiteY0" fmla="*/ 0 h 6858000"/>
                <a:gd name="connsiteX1" fmla="*/ 7557247 w 8323729"/>
                <a:gd name="connsiteY1" fmla="*/ 0 h 6858000"/>
                <a:gd name="connsiteX2" fmla="*/ 8323729 w 8323729"/>
                <a:gd name="connsiteY2" fmla="*/ 3455894 h 6858000"/>
                <a:gd name="connsiteX3" fmla="*/ 7557247 w 8323729"/>
                <a:gd name="connsiteY3" fmla="*/ 6858000 h 6858000"/>
                <a:gd name="connsiteX4" fmla="*/ 0 w 8323729"/>
                <a:gd name="connsiteY4" fmla="*/ 6858000 h 6858000"/>
                <a:gd name="connsiteX5" fmla="*/ 0 w 832372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3729" h="6858000">
                  <a:moveTo>
                    <a:pt x="0" y="0"/>
                  </a:moveTo>
                  <a:lnTo>
                    <a:pt x="7557247" y="0"/>
                  </a:lnTo>
                  <a:lnTo>
                    <a:pt x="8323729" y="3455894"/>
                  </a:lnTo>
                  <a:lnTo>
                    <a:pt x="755724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p:cNvSpPr txBox="1"/>
          <p:nvPr/>
        </p:nvSpPr>
        <p:spPr>
          <a:xfrm>
            <a:off x="349623" y="564776"/>
            <a:ext cx="8068236"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Project creation involves key decision-making steps</a:t>
            </a:r>
          </a:p>
        </p:txBody>
      </p:sp>
      <p:sp>
        <p:nvSpPr>
          <p:cNvPr id="39" name="Text Placeholder 3"/>
          <p:cNvSpPr txBox="1">
            <a:spLocks/>
          </p:cNvSpPr>
          <p:nvPr/>
        </p:nvSpPr>
        <p:spPr>
          <a:xfrm>
            <a:off x="513069" y="1604167"/>
            <a:ext cx="118462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IN" sz="1600">
                <a:solidFill>
                  <a:srgbClr val="D42F2F"/>
                </a:solidFill>
                <a:latin typeface="Gill Sans MT" panose="020B0502020104020203" pitchFamily="34" charset="0"/>
              </a:rPr>
              <a:t>Conceptualize</a:t>
            </a:r>
            <a:endParaRPr lang="en-US" sz="2133">
              <a:solidFill>
                <a:srgbClr val="D42F2F"/>
              </a:solidFill>
              <a:latin typeface="Gill Sans MT" panose="020B0502020104020203" pitchFamily="34" charset="0"/>
            </a:endParaRPr>
          </a:p>
        </p:txBody>
      </p:sp>
      <p:sp>
        <p:nvSpPr>
          <p:cNvPr id="9" name="TextBox 8"/>
          <p:cNvSpPr txBox="1"/>
          <p:nvPr/>
        </p:nvSpPr>
        <p:spPr>
          <a:xfrm>
            <a:off x="251016" y="3866021"/>
            <a:ext cx="1638834" cy="1169551"/>
          </a:xfrm>
          <a:prstGeom prst="rect">
            <a:avLst/>
          </a:prstGeom>
          <a:noFill/>
        </p:spPr>
        <p:txBody>
          <a:bodyPr wrap="square" rtlCol="0">
            <a:spAutoFit/>
          </a:bodyPr>
          <a:lstStyle/>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Pick a sub-category/theme</a:t>
            </a:r>
            <a:r>
              <a:rPr lang="en-US" sz="1400">
                <a:solidFill>
                  <a:schemeClr val="bg2">
                    <a:lumMod val="50000"/>
                  </a:schemeClr>
                </a:solidFill>
                <a:latin typeface="Gill Sans MT" panose="020B0502020104020203" pitchFamily="34" charset="0"/>
              </a:rPr>
              <a:t> that increases the chance of successful funding</a:t>
            </a:r>
            <a:endParaRPr lang="en-IN" sz="1400">
              <a:solidFill>
                <a:schemeClr val="bg2">
                  <a:lumMod val="50000"/>
                </a:schemeClr>
              </a:solidFill>
              <a:latin typeface="Gill Sans MT" panose="020B0502020104020203" pitchFamily="34" charset="0"/>
            </a:endParaRPr>
          </a:p>
        </p:txBody>
      </p:sp>
      <p:sp>
        <p:nvSpPr>
          <p:cNvPr id="55" name="Right Arrow 54"/>
          <p:cNvSpPr/>
          <p:nvPr/>
        </p:nvSpPr>
        <p:spPr>
          <a:xfrm>
            <a:off x="-1" y="3175513"/>
            <a:ext cx="8417859" cy="768446"/>
          </a:xfrm>
          <a:prstGeom prst="rightArrow">
            <a:avLst>
              <a:gd name="adj1" fmla="val 63748"/>
              <a:gd name="adj2" fmla="val 495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flipV="1">
            <a:off x="2087620" y="3446725"/>
            <a:ext cx="1113972" cy="1715403"/>
            <a:chOff x="420210" y="1867855"/>
            <a:chExt cx="1113972" cy="1715403"/>
          </a:xfrm>
        </p:grpSpPr>
        <p:grpSp>
          <p:nvGrpSpPr>
            <p:cNvPr id="60" name="Group 225"/>
            <p:cNvGrpSpPr/>
            <p:nvPr/>
          </p:nvGrpSpPr>
          <p:grpSpPr>
            <a:xfrm>
              <a:off x="420210" y="1867855"/>
              <a:ext cx="1113972" cy="1113972"/>
              <a:chOff x="851882" y="1822859"/>
              <a:chExt cx="971309" cy="971307"/>
            </a:xfrm>
          </p:grpSpPr>
          <p:sp>
            <p:nvSpPr>
              <p:cNvPr id="64" name="Oval 63"/>
              <p:cNvSpPr/>
              <p:nvPr/>
            </p:nvSpPr>
            <p:spPr>
              <a:xfrm>
                <a:off x="932451" y="1890773"/>
                <a:ext cx="835480" cy="835478"/>
              </a:xfrm>
              <a:prstGeom prst="ellipse">
                <a:avLst/>
              </a:prstGeom>
              <a:solidFill>
                <a:srgbClr val="D4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5" name="Oval 64"/>
              <p:cNvSpPr/>
              <p:nvPr/>
            </p:nvSpPr>
            <p:spPr>
              <a:xfrm>
                <a:off x="851882" y="1822859"/>
                <a:ext cx="971309" cy="971307"/>
              </a:xfrm>
              <a:prstGeom prst="ellipse">
                <a:avLst/>
              </a:prstGeom>
              <a:noFill/>
              <a:ln w="19050">
                <a:solidFill>
                  <a:srgbClr val="D42F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61" name="Group 60"/>
            <p:cNvGrpSpPr/>
            <p:nvPr/>
          </p:nvGrpSpPr>
          <p:grpSpPr>
            <a:xfrm flipV="1">
              <a:off x="879956" y="2964256"/>
              <a:ext cx="226352" cy="619002"/>
              <a:chOff x="2528008" y="4029201"/>
              <a:chExt cx="226352" cy="619002"/>
            </a:xfrm>
            <a:solidFill>
              <a:srgbClr val="D42F2F"/>
            </a:solidFill>
          </p:grpSpPr>
          <p:sp>
            <p:nvSpPr>
              <p:cNvPr id="62" name="Oval 61"/>
              <p:cNvSpPr/>
              <p:nvPr/>
            </p:nvSpPr>
            <p:spPr>
              <a:xfrm>
                <a:off x="2528008" y="4029201"/>
                <a:ext cx="226352" cy="2263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3" name="Straight Connector 22"/>
              <p:cNvCxnSpPr/>
              <p:nvPr/>
            </p:nvCxnSpPr>
            <p:spPr>
              <a:xfrm rot="16200000" flipH="1">
                <a:off x="2396147" y="4404580"/>
                <a:ext cx="487240" cy="5"/>
              </a:xfrm>
              <a:prstGeom prst="line">
                <a:avLst/>
              </a:prstGeom>
              <a:grpFill/>
              <a:ln w="19050">
                <a:solidFill>
                  <a:srgbClr val="D42F2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66" name="Text Placeholder 3"/>
          <p:cNvSpPr txBox="1">
            <a:spLocks/>
          </p:cNvSpPr>
          <p:nvPr/>
        </p:nvSpPr>
        <p:spPr>
          <a:xfrm>
            <a:off x="1946987" y="5389437"/>
            <a:ext cx="128721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IN" sz="1600">
                <a:solidFill>
                  <a:srgbClr val="D42F2F"/>
                </a:solidFill>
                <a:latin typeface="Gill Sans MT" panose="020B0502020104020203" pitchFamily="34" charset="0"/>
              </a:rPr>
              <a:t>Curate content</a:t>
            </a:r>
            <a:endParaRPr lang="en-US" sz="2133">
              <a:solidFill>
                <a:srgbClr val="D42F2F"/>
              </a:solidFill>
              <a:latin typeface="Gill Sans MT" panose="020B0502020104020203" pitchFamily="34" charset="0"/>
            </a:endParaRPr>
          </a:p>
        </p:txBody>
      </p:sp>
      <p:grpSp>
        <p:nvGrpSpPr>
          <p:cNvPr id="11" name="Group 10"/>
          <p:cNvGrpSpPr/>
          <p:nvPr/>
        </p:nvGrpSpPr>
        <p:grpSpPr>
          <a:xfrm>
            <a:off x="503642" y="1935090"/>
            <a:ext cx="1113972" cy="1715403"/>
            <a:chOff x="503642" y="1867855"/>
            <a:chExt cx="1113972" cy="1715403"/>
          </a:xfrm>
        </p:grpSpPr>
        <p:grpSp>
          <p:nvGrpSpPr>
            <p:cNvPr id="10" name="Group 9"/>
            <p:cNvGrpSpPr/>
            <p:nvPr/>
          </p:nvGrpSpPr>
          <p:grpSpPr>
            <a:xfrm>
              <a:off x="503642" y="1867855"/>
              <a:ext cx="1113972" cy="1715403"/>
              <a:chOff x="434724" y="1867855"/>
              <a:chExt cx="1113972" cy="1715403"/>
            </a:xfrm>
          </p:grpSpPr>
          <p:grpSp>
            <p:nvGrpSpPr>
              <p:cNvPr id="25" name="Group 225"/>
              <p:cNvGrpSpPr/>
              <p:nvPr/>
            </p:nvGrpSpPr>
            <p:grpSpPr>
              <a:xfrm>
                <a:off x="434724" y="1867855"/>
                <a:ext cx="1113972" cy="1113972"/>
                <a:chOff x="864537" y="1822859"/>
                <a:chExt cx="971309" cy="971307"/>
              </a:xfrm>
            </p:grpSpPr>
            <p:sp>
              <p:nvSpPr>
                <p:cNvPr id="27" name="Oval 26"/>
                <p:cNvSpPr/>
                <p:nvPr/>
              </p:nvSpPr>
              <p:spPr>
                <a:xfrm>
                  <a:off x="932451" y="1890773"/>
                  <a:ext cx="835480" cy="835478"/>
                </a:xfrm>
                <a:prstGeom prst="ellipse">
                  <a:avLst/>
                </a:prstGeom>
                <a:solidFill>
                  <a:srgbClr val="D4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p:cNvSpPr/>
                <p:nvPr/>
              </p:nvSpPr>
              <p:spPr>
                <a:xfrm>
                  <a:off x="864537" y="1822859"/>
                  <a:ext cx="971309" cy="971307"/>
                </a:xfrm>
                <a:prstGeom prst="ellipse">
                  <a:avLst/>
                </a:prstGeom>
                <a:noFill/>
                <a:ln w="19050">
                  <a:solidFill>
                    <a:srgbClr val="D42F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4" name="Group 3"/>
              <p:cNvGrpSpPr/>
              <p:nvPr/>
            </p:nvGrpSpPr>
            <p:grpSpPr>
              <a:xfrm flipV="1">
                <a:off x="879956" y="2964256"/>
                <a:ext cx="226352" cy="619002"/>
                <a:chOff x="2528008" y="4029201"/>
                <a:chExt cx="226352" cy="619002"/>
              </a:xfrm>
              <a:solidFill>
                <a:srgbClr val="D42F2F"/>
              </a:solidFill>
            </p:grpSpPr>
            <p:sp>
              <p:nvSpPr>
                <p:cNvPr id="40" name="Oval 39"/>
                <p:cNvSpPr/>
                <p:nvPr/>
              </p:nvSpPr>
              <p:spPr>
                <a:xfrm>
                  <a:off x="2528008" y="4029201"/>
                  <a:ext cx="226352" cy="2263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Connector 22"/>
                <p:cNvCxnSpPr/>
                <p:nvPr/>
              </p:nvCxnSpPr>
              <p:spPr>
                <a:xfrm rot="16200000" flipH="1">
                  <a:off x="2396147" y="4404580"/>
                  <a:ext cx="487240" cy="5"/>
                </a:xfrm>
                <a:prstGeom prst="line">
                  <a:avLst/>
                </a:prstGeom>
                <a:grpFill/>
                <a:ln w="19050">
                  <a:solidFill>
                    <a:srgbClr val="D42F2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42" name="Freeform 103"/>
            <p:cNvSpPr>
              <a:spLocks noEditPoints="1"/>
            </p:cNvSpPr>
            <p:nvPr/>
          </p:nvSpPr>
          <p:spPr bwMode="auto">
            <a:xfrm>
              <a:off x="864582" y="2170487"/>
              <a:ext cx="381190" cy="514930"/>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Freeform 144"/>
          <p:cNvSpPr>
            <a:spLocks noEditPoints="1"/>
          </p:cNvSpPr>
          <p:nvPr/>
        </p:nvSpPr>
        <p:spPr bwMode="auto">
          <a:xfrm>
            <a:off x="2402441" y="4368161"/>
            <a:ext cx="468752" cy="458652"/>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rot="10800000" flipV="1">
            <a:off x="3686112" y="1957674"/>
            <a:ext cx="1113972" cy="1715403"/>
            <a:chOff x="449238" y="1867855"/>
            <a:chExt cx="1113972" cy="1715403"/>
          </a:xfrm>
        </p:grpSpPr>
        <p:grpSp>
          <p:nvGrpSpPr>
            <p:cNvPr id="69" name="Group 225"/>
            <p:cNvGrpSpPr/>
            <p:nvPr/>
          </p:nvGrpSpPr>
          <p:grpSpPr>
            <a:xfrm>
              <a:off x="449238" y="1867855"/>
              <a:ext cx="1113972" cy="1113972"/>
              <a:chOff x="877192" y="1822859"/>
              <a:chExt cx="971309" cy="971307"/>
            </a:xfrm>
          </p:grpSpPr>
          <p:sp>
            <p:nvSpPr>
              <p:cNvPr id="73" name="Oval 72"/>
              <p:cNvSpPr/>
              <p:nvPr/>
            </p:nvSpPr>
            <p:spPr>
              <a:xfrm>
                <a:off x="932451" y="1890773"/>
                <a:ext cx="835480" cy="835478"/>
              </a:xfrm>
              <a:prstGeom prst="ellipse">
                <a:avLst/>
              </a:prstGeom>
              <a:solidFill>
                <a:srgbClr val="D4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4" name="Oval 73"/>
              <p:cNvSpPr/>
              <p:nvPr/>
            </p:nvSpPr>
            <p:spPr>
              <a:xfrm>
                <a:off x="877192" y="1822859"/>
                <a:ext cx="971309" cy="971307"/>
              </a:xfrm>
              <a:prstGeom prst="ellipse">
                <a:avLst/>
              </a:prstGeom>
              <a:noFill/>
              <a:ln w="19050">
                <a:solidFill>
                  <a:srgbClr val="D42F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70" name="Group 69"/>
            <p:cNvGrpSpPr/>
            <p:nvPr/>
          </p:nvGrpSpPr>
          <p:grpSpPr>
            <a:xfrm flipV="1">
              <a:off x="879956" y="2964256"/>
              <a:ext cx="226352" cy="619002"/>
              <a:chOff x="2528008" y="4029201"/>
              <a:chExt cx="226352" cy="619002"/>
            </a:xfrm>
            <a:solidFill>
              <a:srgbClr val="D42F2F"/>
            </a:solidFill>
          </p:grpSpPr>
          <p:sp>
            <p:nvSpPr>
              <p:cNvPr id="71" name="Oval 70"/>
              <p:cNvSpPr/>
              <p:nvPr/>
            </p:nvSpPr>
            <p:spPr>
              <a:xfrm>
                <a:off x="2528008" y="4029201"/>
                <a:ext cx="226352" cy="2263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2" name="Straight Connector 22"/>
              <p:cNvCxnSpPr/>
              <p:nvPr/>
            </p:nvCxnSpPr>
            <p:spPr>
              <a:xfrm rot="16200000" flipH="1">
                <a:off x="2396147" y="4404580"/>
                <a:ext cx="487240" cy="5"/>
              </a:xfrm>
              <a:prstGeom prst="line">
                <a:avLst/>
              </a:prstGeom>
              <a:grpFill/>
              <a:ln w="19050">
                <a:solidFill>
                  <a:srgbClr val="D42F2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75" name="TextBox 74"/>
          <p:cNvSpPr txBox="1"/>
          <p:nvPr/>
        </p:nvSpPr>
        <p:spPr>
          <a:xfrm>
            <a:off x="1835469" y="1955615"/>
            <a:ext cx="1818560" cy="1169551"/>
          </a:xfrm>
          <a:prstGeom prst="rect">
            <a:avLst/>
          </a:prstGeom>
          <a:noFill/>
        </p:spPr>
        <p:txBody>
          <a:bodyPr wrap="square" rtlCol="0">
            <a:spAutoFit/>
          </a:bodyPr>
          <a:lstStyle/>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Pick a project name</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Create description(“blurb”)</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Upload videos, photos, demo tools</a:t>
            </a:r>
          </a:p>
        </p:txBody>
      </p:sp>
      <p:grpSp>
        <p:nvGrpSpPr>
          <p:cNvPr id="76" name="Group 75"/>
          <p:cNvGrpSpPr/>
          <p:nvPr/>
        </p:nvGrpSpPr>
        <p:grpSpPr>
          <a:xfrm>
            <a:off x="3973912" y="2242752"/>
            <a:ext cx="548640" cy="548640"/>
            <a:chOff x="2075542" y="2656114"/>
            <a:chExt cx="1828800" cy="1828800"/>
          </a:xfrm>
          <a:solidFill>
            <a:schemeClr val="bg1"/>
          </a:solidFill>
        </p:grpSpPr>
        <p:sp>
          <p:nvSpPr>
            <p:cNvPr id="77" name="Donut 76"/>
            <p:cNvSpPr/>
            <p:nvPr/>
          </p:nvSpPr>
          <p:spPr>
            <a:xfrm>
              <a:off x="2075542" y="2656114"/>
              <a:ext cx="1828800" cy="1828800"/>
            </a:xfrm>
            <a:prstGeom prst="donut">
              <a:avLst>
                <a:gd name="adj" fmla="val 11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Donut 77"/>
            <p:cNvSpPr/>
            <p:nvPr/>
          </p:nvSpPr>
          <p:spPr>
            <a:xfrm>
              <a:off x="2441302" y="3021874"/>
              <a:ext cx="1097280" cy="1097280"/>
            </a:xfrm>
            <a:prstGeom prst="donut">
              <a:avLst>
                <a:gd name="adj" fmla="val 183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2830285" y="3411653"/>
              <a:ext cx="319315" cy="3177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 Placeholder 3"/>
          <p:cNvSpPr txBox="1">
            <a:spLocks/>
          </p:cNvSpPr>
          <p:nvPr/>
        </p:nvSpPr>
        <p:spPr>
          <a:xfrm>
            <a:off x="3795738" y="1604167"/>
            <a:ext cx="89127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IN" sz="1600">
                <a:solidFill>
                  <a:srgbClr val="D42F2F"/>
                </a:solidFill>
                <a:latin typeface="Gill Sans MT" panose="020B0502020104020203" pitchFamily="34" charset="0"/>
              </a:rPr>
              <a:t>Set targets</a:t>
            </a:r>
            <a:endParaRPr lang="en-US" sz="2133">
              <a:solidFill>
                <a:srgbClr val="D42F2F"/>
              </a:solidFill>
              <a:latin typeface="Gill Sans MT" panose="020B0502020104020203" pitchFamily="34" charset="0"/>
            </a:endParaRPr>
          </a:p>
        </p:txBody>
      </p:sp>
      <p:sp>
        <p:nvSpPr>
          <p:cNvPr id="81" name="TextBox 80"/>
          <p:cNvSpPr txBox="1"/>
          <p:nvPr/>
        </p:nvSpPr>
        <p:spPr>
          <a:xfrm>
            <a:off x="3480940" y="3938206"/>
            <a:ext cx="1638834" cy="1600438"/>
          </a:xfrm>
          <a:prstGeom prst="rect">
            <a:avLst/>
          </a:prstGeom>
          <a:noFill/>
        </p:spPr>
        <p:txBody>
          <a:bodyPr wrap="square" rtlCol="0">
            <a:spAutoFit/>
          </a:bodyPr>
          <a:lstStyle/>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Decide campaign duration</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Set optimum goals (Amount requested)</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Create a reward package</a:t>
            </a:r>
          </a:p>
        </p:txBody>
      </p:sp>
      <p:grpSp>
        <p:nvGrpSpPr>
          <p:cNvPr id="82" name="Group 81"/>
          <p:cNvGrpSpPr/>
          <p:nvPr/>
        </p:nvGrpSpPr>
        <p:grpSpPr>
          <a:xfrm rot="10800000">
            <a:off x="5284604" y="3446725"/>
            <a:ext cx="1113972" cy="1715403"/>
            <a:chOff x="449238" y="1867855"/>
            <a:chExt cx="1113972" cy="1715403"/>
          </a:xfrm>
        </p:grpSpPr>
        <p:grpSp>
          <p:nvGrpSpPr>
            <p:cNvPr id="83" name="Group 225"/>
            <p:cNvGrpSpPr/>
            <p:nvPr/>
          </p:nvGrpSpPr>
          <p:grpSpPr>
            <a:xfrm>
              <a:off x="449238" y="1867855"/>
              <a:ext cx="1113972" cy="1113972"/>
              <a:chOff x="877192" y="1822859"/>
              <a:chExt cx="971309" cy="971307"/>
            </a:xfrm>
          </p:grpSpPr>
          <p:sp>
            <p:nvSpPr>
              <p:cNvPr id="87" name="Oval 86"/>
              <p:cNvSpPr/>
              <p:nvPr/>
            </p:nvSpPr>
            <p:spPr>
              <a:xfrm>
                <a:off x="932451" y="1890773"/>
                <a:ext cx="835480" cy="835478"/>
              </a:xfrm>
              <a:prstGeom prst="ellipse">
                <a:avLst/>
              </a:prstGeom>
              <a:solidFill>
                <a:srgbClr val="D4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8" name="Oval 87"/>
              <p:cNvSpPr/>
              <p:nvPr/>
            </p:nvSpPr>
            <p:spPr>
              <a:xfrm>
                <a:off x="877192" y="1822859"/>
                <a:ext cx="971309" cy="971307"/>
              </a:xfrm>
              <a:prstGeom prst="ellipse">
                <a:avLst/>
              </a:prstGeom>
              <a:noFill/>
              <a:ln w="19050">
                <a:solidFill>
                  <a:srgbClr val="D42F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84" name="Group 83"/>
            <p:cNvGrpSpPr/>
            <p:nvPr/>
          </p:nvGrpSpPr>
          <p:grpSpPr>
            <a:xfrm flipV="1">
              <a:off x="879956" y="2964256"/>
              <a:ext cx="226352" cy="619002"/>
              <a:chOff x="2528008" y="4029201"/>
              <a:chExt cx="226352" cy="619002"/>
            </a:xfrm>
            <a:solidFill>
              <a:srgbClr val="D42F2F"/>
            </a:solidFill>
          </p:grpSpPr>
          <p:sp>
            <p:nvSpPr>
              <p:cNvPr id="85" name="Oval 84"/>
              <p:cNvSpPr/>
              <p:nvPr/>
            </p:nvSpPr>
            <p:spPr>
              <a:xfrm>
                <a:off x="2528008" y="4029201"/>
                <a:ext cx="226352" cy="2263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6" name="Straight Connector 22"/>
              <p:cNvCxnSpPr/>
              <p:nvPr/>
            </p:nvCxnSpPr>
            <p:spPr>
              <a:xfrm rot="16200000" flipH="1">
                <a:off x="2396147" y="4404580"/>
                <a:ext cx="487240" cy="5"/>
              </a:xfrm>
              <a:prstGeom prst="line">
                <a:avLst/>
              </a:prstGeom>
              <a:grpFill/>
              <a:ln w="19050">
                <a:solidFill>
                  <a:srgbClr val="D42F2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89" name="Text Placeholder 3"/>
          <p:cNvSpPr txBox="1">
            <a:spLocks/>
          </p:cNvSpPr>
          <p:nvPr/>
        </p:nvSpPr>
        <p:spPr>
          <a:xfrm>
            <a:off x="5100778" y="5266326"/>
            <a:ext cx="1471404" cy="492443"/>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IN" sz="1600">
                <a:solidFill>
                  <a:srgbClr val="D42F2F"/>
                </a:solidFill>
                <a:latin typeface="Gill Sans MT" panose="020B0502020104020203" pitchFamily="34" charset="0"/>
              </a:rPr>
              <a:t>Initiate follower network</a:t>
            </a:r>
            <a:endParaRPr lang="en-US" sz="2133">
              <a:solidFill>
                <a:srgbClr val="D42F2F"/>
              </a:solidFill>
              <a:latin typeface="Gill Sans MT" panose="020B0502020104020203" pitchFamily="34" charset="0"/>
            </a:endParaRPr>
          </a:p>
        </p:txBody>
      </p:sp>
      <p:sp>
        <p:nvSpPr>
          <p:cNvPr id="90" name="TextBox 89"/>
          <p:cNvSpPr txBox="1"/>
          <p:nvPr/>
        </p:nvSpPr>
        <p:spPr>
          <a:xfrm>
            <a:off x="4964451" y="1819254"/>
            <a:ext cx="1981930" cy="1384995"/>
          </a:xfrm>
          <a:prstGeom prst="rect">
            <a:avLst/>
          </a:prstGeom>
          <a:noFill/>
        </p:spPr>
        <p:txBody>
          <a:bodyPr wrap="square" rtlCol="0">
            <a:spAutoFit/>
          </a:bodyPr>
          <a:lstStyle/>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Build and grow online/offline network</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Link Ad pages</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Link social media pages, channels, blogs </a:t>
            </a:r>
            <a:r>
              <a:rPr lang="en-IN" sz="1400" err="1">
                <a:solidFill>
                  <a:schemeClr val="bg2">
                    <a:lumMod val="50000"/>
                  </a:schemeClr>
                </a:solidFill>
                <a:latin typeface="Gill Sans MT" panose="020B0502020104020203" pitchFamily="34" charset="0"/>
              </a:rPr>
              <a:t>etc</a:t>
            </a:r>
            <a:r>
              <a:rPr lang="en-IN" sz="1400">
                <a:solidFill>
                  <a:schemeClr val="bg2">
                    <a:lumMod val="50000"/>
                  </a:schemeClr>
                </a:solidFill>
                <a:latin typeface="Gill Sans MT" panose="020B0502020104020203" pitchFamily="34" charset="0"/>
              </a:rPr>
              <a:t>,</a:t>
            </a:r>
          </a:p>
        </p:txBody>
      </p:sp>
      <p:sp>
        <p:nvSpPr>
          <p:cNvPr id="91" name="Freeform 131"/>
          <p:cNvSpPr>
            <a:spLocks/>
          </p:cNvSpPr>
          <p:nvPr/>
        </p:nvSpPr>
        <p:spPr bwMode="auto">
          <a:xfrm>
            <a:off x="5622579" y="4368161"/>
            <a:ext cx="441771" cy="458651"/>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2" name="Group 91"/>
          <p:cNvGrpSpPr/>
          <p:nvPr/>
        </p:nvGrpSpPr>
        <p:grpSpPr>
          <a:xfrm rot="10800000" flipV="1">
            <a:off x="6897609" y="1944483"/>
            <a:ext cx="1113972" cy="1715403"/>
            <a:chOff x="434724" y="1867855"/>
            <a:chExt cx="1113972" cy="1715403"/>
          </a:xfrm>
        </p:grpSpPr>
        <p:grpSp>
          <p:nvGrpSpPr>
            <p:cNvPr id="93" name="Group 225"/>
            <p:cNvGrpSpPr/>
            <p:nvPr/>
          </p:nvGrpSpPr>
          <p:grpSpPr>
            <a:xfrm>
              <a:off x="434724" y="1867855"/>
              <a:ext cx="1113972" cy="1113972"/>
              <a:chOff x="864537" y="1822859"/>
              <a:chExt cx="971309" cy="971307"/>
            </a:xfrm>
          </p:grpSpPr>
          <p:sp>
            <p:nvSpPr>
              <p:cNvPr id="97" name="Oval 96"/>
              <p:cNvSpPr/>
              <p:nvPr/>
            </p:nvSpPr>
            <p:spPr>
              <a:xfrm>
                <a:off x="932451" y="1890773"/>
                <a:ext cx="835480" cy="835478"/>
              </a:xfrm>
              <a:prstGeom prst="ellipse">
                <a:avLst/>
              </a:prstGeom>
              <a:solidFill>
                <a:srgbClr val="D4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8" name="Oval 97"/>
              <p:cNvSpPr/>
              <p:nvPr/>
            </p:nvSpPr>
            <p:spPr>
              <a:xfrm>
                <a:off x="864537" y="1822859"/>
                <a:ext cx="971309" cy="971307"/>
              </a:xfrm>
              <a:prstGeom prst="ellipse">
                <a:avLst/>
              </a:prstGeom>
              <a:noFill/>
              <a:ln w="19050">
                <a:solidFill>
                  <a:srgbClr val="D42F2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grpSp>
          <p:nvGrpSpPr>
            <p:cNvPr id="94" name="Group 93"/>
            <p:cNvGrpSpPr/>
            <p:nvPr/>
          </p:nvGrpSpPr>
          <p:grpSpPr>
            <a:xfrm flipV="1">
              <a:off x="879956" y="2964256"/>
              <a:ext cx="226352" cy="619002"/>
              <a:chOff x="2528008" y="4029201"/>
              <a:chExt cx="226352" cy="619002"/>
            </a:xfrm>
            <a:solidFill>
              <a:srgbClr val="D42F2F"/>
            </a:solidFill>
          </p:grpSpPr>
          <p:sp>
            <p:nvSpPr>
              <p:cNvPr id="95" name="Oval 94"/>
              <p:cNvSpPr/>
              <p:nvPr/>
            </p:nvSpPr>
            <p:spPr>
              <a:xfrm>
                <a:off x="2528008" y="4029201"/>
                <a:ext cx="226352" cy="2263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6" name="Straight Connector 22"/>
              <p:cNvCxnSpPr/>
              <p:nvPr/>
            </p:nvCxnSpPr>
            <p:spPr>
              <a:xfrm rot="16200000" flipH="1">
                <a:off x="2396147" y="4404580"/>
                <a:ext cx="487240" cy="5"/>
              </a:xfrm>
              <a:prstGeom prst="line">
                <a:avLst/>
              </a:prstGeom>
              <a:grpFill/>
              <a:ln w="19050">
                <a:solidFill>
                  <a:srgbClr val="D42F2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99" name="Text Placeholder 3"/>
          <p:cNvSpPr txBox="1">
            <a:spLocks/>
          </p:cNvSpPr>
          <p:nvPr/>
        </p:nvSpPr>
        <p:spPr>
          <a:xfrm>
            <a:off x="6971105" y="1604167"/>
            <a:ext cx="92813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IN" sz="1600">
                <a:solidFill>
                  <a:srgbClr val="D42F2F"/>
                </a:solidFill>
                <a:latin typeface="Gill Sans MT" panose="020B0502020104020203" pitchFamily="34" charset="0"/>
              </a:rPr>
              <a:t>Plan launch</a:t>
            </a:r>
            <a:endParaRPr lang="en-US" sz="2133">
              <a:solidFill>
                <a:srgbClr val="D42F2F"/>
              </a:solidFill>
              <a:latin typeface="Gill Sans MT" panose="020B0502020104020203" pitchFamily="34" charset="0"/>
            </a:endParaRPr>
          </a:p>
        </p:txBody>
      </p:sp>
      <p:sp>
        <p:nvSpPr>
          <p:cNvPr id="100" name="Freeform 245"/>
          <p:cNvSpPr>
            <a:spLocks/>
          </p:cNvSpPr>
          <p:nvPr/>
        </p:nvSpPr>
        <p:spPr bwMode="auto">
          <a:xfrm>
            <a:off x="7222088" y="2259338"/>
            <a:ext cx="398874" cy="435258"/>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TextBox 100"/>
          <p:cNvSpPr txBox="1"/>
          <p:nvPr/>
        </p:nvSpPr>
        <p:spPr>
          <a:xfrm>
            <a:off x="6731634" y="4011392"/>
            <a:ext cx="1638834" cy="1600438"/>
          </a:xfrm>
          <a:prstGeom prst="rect">
            <a:avLst/>
          </a:prstGeom>
          <a:noFill/>
        </p:spPr>
        <p:txBody>
          <a:bodyPr wrap="square" rtlCol="0">
            <a:spAutoFit/>
          </a:bodyPr>
          <a:lstStyle/>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Plan week, day, time of launch to maximize initial views</a:t>
            </a:r>
          </a:p>
          <a:p>
            <a:pPr marL="174625" indent="-174625">
              <a:buFont typeface="Arial" panose="020B0604020202020204" pitchFamily="34" charset="0"/>
              <a:buChar char="•"/>
            </a:pPr>
            <a:r>
              <a:rPr lang="en-IN" sz="1400">
                <a:solidFill>
                  <a:schemeClr val="bg2">
                    <a:lumMod val="50000"/>
                  </a:schemeClr>
                </a:solidFill>
                <a:latin typeface="Gill Sans MT" panose="020B0502020104020203" pitchFamily="34" charset="0"/>
              </a:rPr>
              <a:t>Targeted notifications to followers</a:t>
            </a:r>
          </a:p>
        </p:txBody>
      </p:sp>
      <p:sp>
        <p:nvSpPr>
          <p:cNvPr id="12" name="TextBox 11"/>
          <p:cNvSpPr txBox="1"/>
          <p:nvPr/>
        </p:nvSpPr>
        <p:spPr>
          <a:xfrm>
            <a:off x="8659906" y="725714"/>
            <a:ext cx="3096665" cy="523220"/>
          </a:xfrm>
          <a:prstGeom prst="rect">
            <a:avLst/>
          </a:prstGeom>
          <a:noFill/>
        </p:spPr>
        <p:txBody>
          <a:bodyPr wrap="square" rtlCol="0">
            <a:spAutoFit/>
          </a:bodyPr>
          <a:lstStyle/>
          <a:p>
            <a:pPr algn="ctr"/>
            <a:r>
              <a:rPr lang="en-IN" sz="2800">
                <a:solidFill>
                  <a:schemeClr val="bg1"/>
                </a:solidFill>
                <a:latin typeface="Gill Sans MT" panose="020B0502020104020203" pitchFamily="34" charset="0"/>
              </a:rPr>
              <a:t>Important Measures</a:t>
            </a:r>
            <a:endParaRPr lang="en-US" sz="2800">
              <a:solidFill>
                <a:schemeClr val="bg1"/>
              </a:solidFill>
              <a:latin typeface="Gill Sans MT" panose="020B0502020104020203" pitchFamily="34" charset="0"/>
            </a:endParaRPr>
          </a:p>
        </p:txBody>
      </p:sp>
      <p:sp>
        <p:nvSpPr>
          <p:cNvPr id="102" name="TextBox 101"/>
          <p:cNvSpPr txBox="1"/>
          <p:nvPr/>
        </p:nvSpPr>
        <p:spPr>
          <a:xfrm>
            <a:off x="8819358" y="2170487"/>
            <a:ext cx="3140208" cy="3416320"/>
          </a:xfrm>
          <a:prstGeom prst="rect">
            <a:avLst/>
          </a:prstGeom>
          <a:noFill/>
        </p:spPr>
        <p:txBody>
          <a:bodyPr wrap="square" rtlCol="0">
            <a:spAutoFit/>
          </a:bodyPr>
          <a:lstStyle/>
          <a:p>
            <a:pPr marL="285750" indent="-285750">
              <a:buFont typeface="Arial" panose="020B0604020202020204" pitchFamily="34" charset="0"/>
              <a:buChar char="•"/>
            </a:pPr>
            <a:r>
              <a:rPr lang="en-IN" sz="2000">
                <a:solidFill>
                  <a:schemeClr val="bg1"/>
                </a:solidFill>
                <a:latin typeface="Gill Sans MT" panose="020B0502020104020203" pitchFamily="34" charset="0"/>
              </a:rPr>
              <a:t>Content effectiveness</a:t>
            </a:r>
          </a:p>
          <a:p>
            <a:pPr marL="285750" indent="-285750">
              <a:buFont typeface="Arial" panose="020B0604020202020204" pitchFamily="34" charset="0"/>
              <a:buChar char="•"/>
            </a:pPr>
            <a:endParaRPr lang="en-IN" sz="2000">
              <a:solidFill>
                <a:schemeClr val="bg1"/>
              </a:solidFill>
              <a:latin typeface="Gill Sans MT" panose="020B0502020104020203" pitchFamily="34" charset="0"/>
            </a:endParaRPr>
          </a:p>
          <a:p>
            <a:pPr marL="285750" indent="-285750">
              <a:buFont typeface="Arial" panose="020B0604020202020204" pitchFamily="34" charset="0"/>
              <a:buChar char="•"/>
            </a:pPr>
            <a:r>
              <a:rPr lang="en-IN" sz="2000">
                <a:solidFill>
                  <a:schemeClr val="bg1"/>
                </a:solidFill>
                <a:latin typeface="Gill Sans MT" panose="020B0502020104020203" pitchFamily="34" charset="0"/>
              </a:rPr>
              <a:t>Networking</a:t>
            </a:r>
          </a:p>
          <a:p>
            <a:pPr marL="285750" indent="-285750">
              <a:buFont typeface="Arial" panose="020B0604020202020204" pitchFamily="34" charset="0"/>
              <a:buChar char="•"/>
            </a:pPr>
            <a:endParaRPr lang="en-IN" sz="2000">
              <a:solidFill>
                <a:schemeClr val="bg1"/>
              </a:solidFill>
              <a:latin typeface="Gill Sans MT" panose="020B0502020104020203" pitchFamily="34" charset="0"/>
            </a:endParaRPr>
          </a:p>
          <a:p>
            <a:pPr marL="285750" indent="-285750">
              <a:buFont typeface="Arial" panose="020B0604020202020204" pitchFamily="34" charset="0"/>
              <a:buChar char="•"/>
            </a:pPr>
            <a:r>
              <a:rPr lang="en-IN" sz="2000">
                <a:solidFill>
                  <a:schemeClr val="bg1"/>
                </a:solidFill>
                <a:latin typeface="Gill Sans MT" panose="020B0502020104020203" pitchFamily="34" charset="0"/>
              </a:rPr>
              <a:t>Campaign design</a:t>
            </a:r>
          </a:p>
          <a:p>
            <a:pPr marL="285750" indent="-285750">
              <a:buFont typeface="Arial" panose="020B0604020202020204" pitchFamily="34" charset="0"/>
              <a:buChar char="•"/>
            </a:pPr>
            <a:endParaRPr lang="en-IN" sz="2000">
              <a:solidFill>
                <a:schemeClr val="bg1"/>
              </a:solidFill>
              <a:latin typeface="Gill Sans MT" panose="020B0502020104020203" pitchFamily="34" charset="0"/>
            </a:endParaRPr>
          </a:p>
          <a:p>
            <a:pPr marL="285750" indent="-285750">
              <a:buFont typeface="Arial" panose="020B0604020202020204" pitchFamily="34" charset="0"/>
              <a:buChar char="•"/>
            </a:pPr>
            <a:r>
              <a:rPr lang="en-IN" sz="2000">
                <a:solidFill>
                  <a:schemeClr val="bg1"/>
                </a:solidFill>
                <a:latin typeface="Gill Sans MT" panose="020B0502020104020203" pitchFamily="34" charset="0"/>
              </a:rPr>
              <a:t>Launch planning</a:t>
            </a:r>
          </a:p>
          <a:p>
            <a:pPr marL="285750" indent="-285750">
              <a:buFont typeface="Arial" panose="020B0604020202020204" pitchFamily="34" charset="0"/>
              <a:buChar char="•"/>
            </a:pPr>
            <a:endParaRPr lang="en-IN" sz="2000">
              <a:solidFill>
                <a:schemeClr val="bg1"/>
              </a:solidFill>
              <a:latin typeface="Gill Sans MT" panose="020B0502020104020203" pitchFamily="34" charset="0"/>
            </a:endParaRPr>
          </a:p>
          <a:p>
            <a:pPr marL="285750" indent="-285750">
              <a:buFont typeface="Arial" panose="020B0604020202020204" pitchFamily="34" charset="0"/>
              <a:buChar char="•"/>
            </a:pPr>
            <a:r>
              <a:rPr lang="en-IN" sz="2000">
                <a:solidFill>
                  <a:schemeClr val="bg1"/>
                </a:solidFill>
                <a:latin typeface="Gill Sans MT" panose="020B0502020104020203" pitchFamily="34" charset="0"/>
              </a:rPr>
              <a:t>Post-launch engagement</a:t>
            </a:r>
          </a:p>
          <a:p>
            <a:pPr marL="285750" indent="-285750">
              <a:buFont typeface="Arial" panose="020B0604020202020204" pitchFamily="34" charset="0"/>
              <a:buChar char="•"/>
            </a:pPr>
            <a:endParaRPr lang="en-IN">
              <a:solidFill>
                <a:schemeClr val="bg1"/>
              </a:solidFill>
              <a:latin typeface="Gill Sans MT" panose="020B0502020104020203" pitchFamily="34" charset="0"/>
            </a:endParaRPr>
          </a:p>
          <a:p>
            <a:pPr marL="285750" indent="-285750">
              <a:buFont typeface="Arial" panose="020B0604020202020204" pitchFamily="34" charset="0"/>
              <a:buChar char="•"/>
            </a:pPr>
            <a:endParaRPr lang="en-US">
              <a:solidFill>
                <a:schemeClr val="bg1"/>
              </a:solidFill>
              <a:latin typeface="Gill Sans MT" panose="020B0502020104020203" pitchFamily="34" charset="0"/>
            </a:endParaRPr>
          </a:p>
        </p:txBody>
      </p:sp>
      <p:pic>
        <p:nvPicPr>
          <p:cNvPr id="6"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1110" y="5758769"/>
            <a:ext cx="609600" cy="609600"/>
          </a:xfrm>
          <a:prstGeom prst="rect">
            <a:avLst/>
          </a:prstGeom>
          <a:solidFill>
            <a:schemeClr val="accent1"/>
          </a:solidFill>
        </p:spPr>
      </p:pic>
    </p:spTree>
    <p:extLst>
      <p:ext uri="{BB962C8B-B14F-4D97-AF65-F5344CB8AC3E}">
        <p14:creationId xmlns:p14="http://schemas.microsoft.com/office/powerpoint/2010/main" val="11651968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2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12192001" cy="6949395"/>
            <a:chOff x="-1" y="-54357"/>
            <a:chExt cx="12192001" cy="6949395"/>
          </a:xfrm>
        </p:grpSpPr>
        <p:sp>
          <p:nvSpPr>
            <p:cNvPr id="7" name="Rectangle 6"/>
            <p:cNvSpPr/>
            <p:nvPr/>
          </p:nvSpPr>
          <p:spPr>
            <a:xfrm>
              <a:off x="7530353" y="-54357"/>
              <a:ext cx="4661647" cy="6930645"/>
            </a:xfrm>
            <a:prstGeom prst="rect">
              <a:avLst/>
            </a:prstGeom>
            <a:gradFill flip="none" rotWithShape="1">
              <a:gsLst>
                <a:gs pos="0">
                  <a:srgbClr val="D42F2F">
                    <a:shade val="67500"/>
                    <a:satMod val="115000"/>
                  </a:srgbClr>
                </a:gs>
                <a:gs pos="100000">
                  <a:srgbClr val="D42F2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entagon 4"/>
            <p:cNvSpPr/>
            <p:nvPr/>
          </p:nvSpPr>
          <p:spPr>
            <a:xfrm>
              <a:off x="-1" y="-54357"/>
              <a:ext cx="8659907" cy="6949395"/>
            </a:xfrm>
            <a:custGeom>
              <a:avLst/>
              <a:gdLst>
                <a:gd name="connsiteX0" fmla="*/ 0 w 10986247"/>
                <a:gd name="connsiteY0" fmla="*/ 0 h 6858000"/>
                <a:gd name="connsiteX1" fmla="*/ 7557247 w 10986247"/>
                <a:gd name="connsiteY1" fmla="*/ 0 h 6858000"/>
                <a:gd name="connsiteX2" fmla="*/ 10986247 w 10986247"/>
                <a:gd name="connsiteY2" fmla="*/ 3429000 h 6858000"/>
                <a:gd name="connsiteX3" fmla="*/ 7557247 w 10986247"/>
                <a:gd name="connsiteY3" fmla="*/ 6858000 h 6858000"/>
                <a:gd name="connsiteX4" fmla="*/ 0 w 10986247"/>
                <a:gd name="connsiteY4" fmla="*/ 6858000 h 6858000"/>
                <a:gd name="connsiteX5" fmla="*/ 0 w 10986247"/>
                <a:gd name="connsiteY5" fmla="*/ 0 h 6858000"/>
                <a:gd name="connsiteX0" fmla="*/ 0 w 8767482"/>
                <a:gd name="connsiteY0" fmla="*/ 0 h 6858000"/>
                <a:gd name="connsiteX1" fmla="*/ 7557247 w 8767482"/>
                <a:gd name="connsiteY1" fmla="*/ 0 h 6858000"/>
                <a:gd name="connsiteX2" fmla="*/ 8767482 w 8767482"/>
                <a:gd name="connsiteY2" fmla="*/ 3415553 h 6858000"/>
                <a:gd name="connsiteX3" fmla="*/ 7557247 w 8767482"/>
                <a:gd name="connsiteY3" fmla="*/ 6858000 h 6858000"/>
                <a:gd name="connsiteX4" fmla="*/ 0 w 8767482"/>
                <a:gd name="connsiteY4" fmla="*/ 6858000 h 6858000"/>
                <a:gd name="connsiteX5" fmla="*/ 0 w 8767482"/>
                <a:gd name="connsiteY5" fmla="*/ 0 h 6858000"/>
                <a:gd name="connsiteX0" fmla="*/ 0 w 8323729"/>
                <a:gd name="connsiteY0" fmla="*/ 0 h 6858000"/>
                <a:gd name="connsiteX1" fmla="*/ 7557247 w 8323729"/>
                <a:gd name="connsiteY1" fmla="*/ 0 h 6858000"/>
                <a:gd name="connsiteX2" fmla="*/ 8323729 w 8323729"/>
                <a:gd name="connsiteY2" fmla="*/ 3455894 h 6858000"/>
                <a:gd name="connsiteX3" fmla="*/ 7557247 w 8323729"/>
                <a:gd name="connsiteY3" fmla="*/ 6858000 h 6858000"/>
                <a:gd name="connsiteX4" fmla="*/ 0 w 8323729"/>
                <a:gd name="connsiteY4" fmla="*/ 6858000 h 6858000"/>
                <a:gd name="connsiteX5" fmla="*/ 0 w 832372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3729" h="6858000">
                  <a:moveTo>
                    <a:pt x="0" y="0"/>
                  </a:moveTo>
                  <a:lnTo>
                    <a:pt x="7557247" y="0"/>
                  </a:lnTo>
                  <a:lnTo>
                    <a:pt x="8323729" y="3455894"/>
                  </a:lnTo>
                  <a:lnTo>
                    <a:pt x="755724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p:cNvSpPr txBox="1"/>
          <p:nvPr/>
        </p:nvSpPr>
        <p:spPr>
          <a:xfrm>
            <a:off x="1035424" y="3750020"/>
            <a:ext cx="2904564" cy="307777"/>
          </a:xfrm>
          <a:prstGeom prst="rect">
            <a:avLst/>
          </a:prstGeom>
          <a:noFill/>
        </p:spPr>
        <p:txBody>
          <a:bodyPr wrap="square" rtlCol="0">
            <a:spAutoFit/>
          </a:bodyPr>
          <a:lstStyle/>
          <a:p>
            <a:pPr algn="ctr"/>
            <a:r>
              <a:rPr lang="en-IN" sz="1400" i="1">
                <a:solidFill>
                  <a:schemeClr val="bg2">
                    <a:lumMod val="50000"/>
                  </a:schemeClr>
                </a:solidFill>
              </a:rPr>
              <a:t>Month wise Average Backers</a:t>
            </a:r>
            <a:endParaRPr lang="en-US" sz="1400" i="1">
              <a:solidFill>
                <a:schemeClr val="bg2">
                  <a:lumMod val="50000"/>
                </a:schemeClr>
              </a:solidFill>
            </a:endParaRPr>
          </a:p>
        </p:txBody>
      </p:sp>
      <p:sp>
        <p:nvSpPr>
          <p:cNvPr id="28" name="TextBox 27"/>
          <p:cNvSpPr txBox="1"/>
          <p:nvPr/>
        </p:nvSpPr>
        <p:spPr>
          <a:xfrm>
            <a:off x="1035423" y="6430315"/>
            <a:ext cx="6688149" cy="307777"/>
          </a:xfrm>
          <a:prstGeom prst="rect">
            <a:avLst/>
          </a:prstGeom>
          <a:noFill/>
        </p:spPr>
        <p:txBody>
          <a:bodyPr wrap="square" rtlCol="0">
            <a:spAutoFit/>
          </a:bodyPr>
          <a:lstStyle/>
          <a:p>
            <a:pPr algn="ctr"/>
            <a:r>
              <a:rPr lang="en-US" sz="1400" i="1">
                <a:solidFill>
                  <a:schemeClr val="bg2">
                    <a:lumMod val="50000"/>
                  </a:schemeClr>
                </a:solidFill>
              </a:rPr>
              <a:t>Key Metrics on Project’s success vs Failures</a:t>
            </a:r>
          </a:p>
        </p:txBody>
      </p:sp>
      <p:sp>
        <p:nvSpPr>
          <p:cNvPr id="31" name="TextBox 30"/>
          <p:cNvSpPr txBox="1"/>
          <p:nvPr/>
        </p:nvSpPr>
        <p:spPr>
          <a:xfrm>
            <a:off x="8811534" y="1341663"/>
            <a:ext cx="3380466" cy="4247317"/>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1"/>
                </a:solidFill>
                <a:latin typeface="Gill Sans MT" panose="020B0502020104020203" pitchFamily="34" charset="0"/>
              </a:rPr>
              <a:t>Avg. number of Backers are least in July and highest in May</a:t>
            </a: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Comics is backed the most whereas Journalism is backed the least</a:t>
            </a:r>
          </a:p>
          <a:p>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Successful projects have a shorter average campaign duration</a:t>
            </a:r>
          </a:p>
          <a:p>
            <a:pPr marL="285750" indent="-285750">
              <a:buFont typeface="Arial" panose="020B0604020202020204" pitchFamily="34" charset="0"/>
              <a:buChar char="•"/>
            </a:pPr>
            <a:endParaRPr lang="en-IN">
              <a:solidFill>
                <a:schemeClr val="bg1"/>
              </a:solidFill>
              <a:latin typeface="Gill Sans MT" panose="020B0502020104020203" pitchFamily="34" charset="0"/>
            </a:endParaRPr>
          </a:p>
          <a:p>
            <a:pPr marL="285750" indent="-285750">
              <a:buFont typeface="Arial" panose="020B0604020202020204" pitchFamily="34" charset="0"/>
              <a:buChar char="•"/>
            </a:pPr>
            <a:r>
              <a:rPr lang="en-IN">
                <a:solidFill>
                  <a:schemeClr val="bg1"/>
                </a:solidFill>
                <a:latin typeface="Gill Sans MT" panose="020B0502020104020203" pitchFamily="34" charset="0"/>
              </a:rPr>
              <a:t>Avg. time taken to prepare the campaign (creation date to launch date) is also higher for successful campaigns</a:t>
            </a:r>
            <a:endParaRPr lang="en-US">
              <a:solidFill>
                <a:schemeClr val="bg1"/>
              </a:solidFill>
              <a:latin typeface="Gill Sans MT" panose="020B0502020104020203" pitchFamily="34" charset="0"/>
            </a:endParaRPr>
          </a:p>
        </p:txBody>
      </p:sp>
      <p:sp>
        <p:nvSpPr>
          <p:cNvPr id="17" name="TextBox 16"/>
          <p:cNvSpPr txBox="1"/>
          <p:nvPr/>
        </p:nvSpPr>
        <p:spPr>
          <a:xfrm>
            <a:off x="4975413" y="3734598"/>
            <a:ext cx="2663080" cy="307777"/>
          </a:xfrm>
          <a:prstGeom prst="rect">
            <a:avLst/>
          </a:prstGeom>
          <a:noFill/>
        </p:spPr>
        <p:txBody>
          <a:bodyPr wrap="square" rtlCol="0">
            <a:spAutoFit/>
          </a:bodyPr>
          <a:lstStyle/>
          <a:p>
            <a:pPr algn="ctr"/>
            <a:r>
              <a:rPr lang="en-IN" sz="1400" i="1">
                <a:solidFill>
                  <a:schemeClr val="bg2">
                    <a:lumMod val="50000"/>
                  </a:schemeClr>
                </a:solidFill>
              </a:rPr>
              <a:t>Category wise Backers</a:t>
            </a:r>
            <a:endParaRPr lang="en-US" sz="1400" i="1">
              <a:solidFill>
                <a:schemeClr val="bg2">
                  <a:lumMod val="50000"/>
                </a:schemeClr>
              </a:solidFill>
            </a:endParaRPr>
          </a:p>
        </p:txBody>
      </p:sp>
      <p:pic>
        <p:nvPicPr>
          <p:cNvPr id="9" name="Picture 8" descr="A picture containing fence&#10;&#10;Description automatically generated">
            <a:extLst>
              <a:ext uri="{FF2B5EF4-FFF2-40B4-BE49-F238E27FC236}">
                <a16:creationId xmlns:a16="http://schemas.microsoft.com/office/drawing/2014/main" id="{AFEBA988-A76C-46FC-8BE5-883276BF4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68" y="1164460"/>
            <a:ext cx="3698505" cy="2599856"/>
          </a:xfrm>
          <a:prstGeom prst="rect">
            <a:avLst/>
          </a:prstGeom>
          <a:ln>
            <a:solidFill>
              <a:srgbClr val="C00000"/>
            </a:solidFill>
          </a:ln>
        </p:spPr>
      </p:pic>
      <p:pic>
        <p:nvPicPr>
          <p:cNvPr id="13" name="Picture 12" descr="A screenshot of a cell phone&#10;&#10;Description automatically generated">
            <a:extLst>
              <a:ext uri="{FF2B5EF4-FFF2-40B4-BE49-F238E27FC236}">
                <a16:creationId xmlns:a16="http://schemas.microsoft.com/office/drawing/2014/main" id="{BD946C7E-B8E4-467C-9A10-5CC245F3D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952" y="1164460"/>
            <a:ext cx="3624440" cy="2611142"/>
          </a:xfrm>
          <a:prstGeom prst="rect">
            <a:avLst/>
          </a:prstGeom>
          <a:ln>
            <a:solidFill>
              <a:srgbClr val="C00000"/>
            </a:solidFill>
          </a:ln>
        </p:spPr>
      </p:pic>
      <p:pic>
        <p:nvPicPr>
          <p:cNvPr id="16" name="Picture 15">
            <a:extLst>
              <a:ext uri="{FF2B5EF4-FFF2-40B4-BE49-F238E27FC236}">
                <a16:creationId xmlns:a16="http://schemas.microsoft.com/office/drawing/2014/main" id="{BB98B1FF-CA2C-474F-A2F4-E82A12E7C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05" y="4004147"/>
            <a:ext cx="3698505" cy="2464399"/>
          </a:xfrm>
          <a:prstGeom prst="rect">
            <a:avLst/>
          </a:prstGeom>
          <a:ln>
            <a:solidFill>
              <a:srgbClr val="C00000"/>
            </a:solidFill>
          </a:ln>
        </p:spPr>
      </p:pic>
      <p:pic>
        <p:nvPicPr>
          <p:cNvPr id="19" name="Picture 18">
            <a:extLst>
              <a:ext uri="{FF2B5EF4-FFF2-40B4-BE49-F238E27FC236}">
                <a16:creationId xmlns:a16="http://schemas.microsoft.com/office/drawing/2014/main" id="{E5FF8716-2DA4-440A-8D3B-19BE74A82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5110" y="4004145"/>
            <a:ext cx="3781782" cy="2464400"/>
          </a:xfrm>
          <a:prstGeom prst="rect">
            <a:avLst/>
          </a:prstGeom>
          <a:ln>
            <a:solidFill>
              <a:srgbClr val="C00000"/>
            </a:solidFill>
          </a:ln>
        </p:spPr>
      </p:pic>
      <p:sp>
        <p:nvSpPr>
          <p:cNvPr id="20" name="TextBox 19">
            <a:extLst>
              <a:ext uri="{FF2B5EF4-FFF2-40B4-BE49-F238E27FC236}">
                <a16:creationId xmlns:a16="http://schemas.microsoft.com/office/drawing/2014/main" id="{11814B72-B63D-4176-A3C0-E73A9A89FEE8}"/>
              </a:ext>
            </a:extLst>
          </p:cNvPr>
          <p:cNvSpPr txBox="1"/>
          <p:nvPr/>
        </p:nvSpPr>
        <p:spPr>
          <a:xfrm>
            <a:off x="656948" y="186431"/>
            <a:ext cx="6873405" cy="830997"/>
          </a:xfrm>
          <a:prstGeom prst="rect">
            <a:avLst/>
          </a:prstGeom>
          <a:noFill/>
        </p:spPr>
        <p:txBody>
          <a:bodyPr wrap="square" rtlCol="0">
            <a:spAutoFit/>
          </a:bodyPr>
          <a:lstStyle/>
          <a:p>
            <a:r>
              <a:rPr lang="en-IN" sz="2400">
                <a:solidFill>
                  <a:srgbClr val="D42F2F"/>
                </a:solidFill>
                <a:latin typeface="Gill Sans MT" panose="020B0502020104020203" pitchFamily="34" charset="0"/>
              </a:rPr>
              <a:t>Initial EDA presents scope of increasing probability of success through data-driven decision making</a:t>
            </a:r>
          </a:p>
        </p:txBody>
      </p:sp>
    </p:spTree>
    <p:extLst>
      <p:ext uri="{BB962C8B-B14F-4D97-AF65-F5344CB8AC3E}">
        <p14:creationId xmlns:p14="http://schemas.microsoft.com/office/powerpoint/2010/main" val="210354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12192001" cy="6949395"/>
            <a:chOff x="-1" y="-54357"/>
            <a:chExt cx="12192001" cy="6949395"/>
          </a:xfrm>
        </p:grpSpPr>
        <p:sp>
          <p:nvSpPr>
            <p:cNvPr id="7" name="Rectangle 6"/>
            <p:cNvSpPr/>
            <p:nvPr/>
          </p:nvSpPr>
          <p:spPr>
            <a:xfrm>
              <a:off x="7530353" y="-54357"/>
              <a:ext cx="4661647" cy="6930645"/>
            </a:xfrm>
            <a:prstGeom prst="rect">
              <a:avLst/>
            </a:prstGeom>
            <a:gradFill flip="none" rotWithShape="1">
              <a:gsLst>
                <a:gs pos="0">
                  <a:srgbClr val="D42F2F">
                    <a:shade val="67500"/>
                    <a:satMod val="115000"/>
                  </a:srgbClr>
                </a:gs>
                <a:gs pos="100000">
                  <a:srgbClr val="D42F2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entagon 4"/>
            <p:cNvSpPr/>
            <p:nvPr/>
          </p:nvSpPr>
          <p:spPr>
            <a:xfrm>
              <a:off x="-1" y="-54357"/>
              <a:ext cx="8659907" cy="6949395"/>
            </a:xfrm>
            <a:custGeom>
              <a:avLst/>
              <a:gdLst>
                <a:gd name="connsiteX0" fmla="*/ 0 w 10986247"/>
                <a:gd name="connsiteY0" fmla="*/ 0 h 6858000"/>
                <a:gd name="connsiteX1" fmla="*/ 7557247 w 10986247"/>
                <a:gd name="connsiteY1" fmla="*/ 0 h 6858000"/>
                <a:gd name="connsiteX2" fmla="*/ 10986247 w 10986247"/>
                <a:gd name="connsiteY2" fmla="*/ 3429000 h 6858000"/>
                <a:gd name="connsiteX3" fmla="*/ 7557247 w 10986247"/>
                <a:gd name="connsiteY3" fmla="*/ 6858000 h 6858000"/>
                <a:gd name="connsiteX4" fmla="*/ 0 w 10986247"/>
                <a:gd name="connsiteY4" fmla="*/ 6858000 h 6858000"/>
                <a:gd name="connsiteX5" fmla="*/ 0 w 10986247"/>
                <a:gd name="connsiteY5" fmla="*/ 0 h 6858000"/>
                <a:gd name="connsiteX0" fmla="*/ 0 w 8767482"/>
                <a:gd name="connsiteY0" fmla="*/ 0 h 6858000"/>
                <a:gd name="connsiteX1" fmla="*/ 7557247 w 8767482"/>
                <a:gd name="connsiteY1" fmla="*/ 0 h 6858000"/>
                <a:gd name="connsiteX2" fmla="*/ 8767482 w 8767482"/>
                <a:gd name="connsiteY2" fmla="*/ 3415553 h 6858000"/>
                <a:gd name="connsiteX3" fmla="*/ 7557247 w 8767482"/>
                <a:gd name="connsiteY3" fmla="*/ 6858000 h 6858000"/>
                <a:gd name="connsiteX4" fmla="*/ 0 w 8767482"/>
                <a:gd name="connsiteY4" fmla="*/ 6858000 h 6858000"/>
                <a:gd name="connsiteX5" fmla="*/ 0 w 8767482"/>
                <a:gd name="connsiteY5" fmla="*/ 0 h 6858000"/>
                <a:gd name="connsiteX0" fmla="*/ 0 w 8323729"/>
                <a:gd name="connsiteY0" fmla="*/ 0 h 6858000"/>
                <a:gd name="connsiteX1" fmla="*/ 7557247 w 8323729"/>
                <a:gd name="connsiteY1" fmla="*/ 0 h 6858000"/>
                <a:gd name="connsiteX2" fmla="*/ 8323729 w 8323729"/>
                <a:gd name="connsiteY2" fmla="*/ 3455894 h 6858000"/>
                <a:gd name="connsiteX3" fmla="*/ 7557247 w 8323729"/>
                <a:gd name="connsiteY3" fmla="*/ 6858000 h 6858000"/>
                <a:gd name="connsiteX4" fmla="*/ 0 w 8323729"/>
                <a:gd name="connsiteY4" fmla="*/ 6858000 h 6858000"/>
                <a:gd name="connsiteX5" fmla="*/ 0 w 832372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3729" h="6858000">
                  <a:moveTo>
                    <a:pt x="0" y="0"/>
                  </a:moveTo>
                  <a:lnTo>
                    <a:pt x="7557247" y="0"/>
                  </a:lnTo>
                  <a:lnTo>
                    <a:pt x="8323729" y="3455894"/>
                  </a:lnTo>
                  <a:lnTo>
                    <a:pt x="7557247"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8" name="Table 7"/>
          <p:cNvGraphicFramePr>
            <a:graphicFrameLocks noGrp="1"/>
          </p:cNvGraphicFramePr>
          <p:nvPr>
            <p:extLst>
              <p:ext uri="{D42A27DB-BD31-4B8C-83A1-F6EECF244321}">
                <p14:modId xmlns:p14="http://schemas.microsoft.com/office/powerpoint/2010/main" val="833980072"/>
              </p:ext>
            </p:extLst>
          </p:nvPr>
        </p:nvGraphicFramePr>
        <p:xfrm>
          <a:off x="2409589" y="2314798"/>
          <a:ext cx="5403152" cy="4335329"/>
        </p:xfrm>
        <a:graphic>
          <a:graphicData uri="http://schemas.openxmlformats.org/drawingml/2006/table">
            <a:tbl>
              <a:tblPr firstRow="1" bandRow="1">
                <a:tableStyleId>{5C22544A-7EE6-4342-B048-85BDC9FD1C3A}</a:tableStyleId>
              </a:tblPr>
              <a:tblGrid>
                <a:gridCol w="3305411">
                  <a:extLst>
                    <a:ext uri="{9D8B030D-6E8A-4147-A177-3AD203B41FA5}">
                      <a16:colId xmlns:a16="http://schemas.microsoft.com/office/drawing/2014/main" val="20000"/>
                    </a:ext>
                  </a:extLst>
                </a:gridCol>
                <a:gridCol w="2097741">
                  <a:extLst>
                    <a:ext uri="{9D8B030D-6E8A-4147-A177-3AD203B41FA5}">
                      <a16:colId xmlns:a16="http://schemas.microsoft.com/office/drawing/2014/main" val="20001"/>
                    </a:ext>
                  </a:extLst>
                </a:gridCol>
              </a:tblGrid>
              <a:tr h="383276">
                <a:tc>
                  <a:txBody>
                    <a:bodyPr/>
                    <a:lstStyle/>
                    <a:p>
                      <a:pPr algn="ctr"/>
                      <a:r>
                        <a:rPr lang="en-IN" sz="1800" b="0">
                          <a:solidFill>
                            <a:srgbClr val="D42F2F"/>
                          </a:solidFill>
                          <a:latin typeface="Gill Sans MT" panose="020B0502020104020203" pitchFamily="34" charset="0"/>
                        </a:rPr>
                        <a:t>A</a:t>
                      </a:r>
                      <a:r>
                        <a:rPr lang="en-IN" sz="1800" b="0" baseline="0">
                          <a:solidFill>
                            <a:srgbClr val="D42F2F"/>
                          </a:solidFill>
                          <a:latin typeface="Gill Sans MT" panose="020B0502020104020203" pitchFamily="34" charset="0"/>
                        </a:rPr>
                        <a:t> failed project</a:t>
                      </a:r>
                      <a:endParaRPr lang="en-US" sz="1800" b="0">
                        <a:solidFill>
                          <a:srgbClr val="D42F2F"/>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b="0">
                          <a:solidFill>
                            <a:srgbClr val="D42F2F"/>
                          </a:solidFill>
                          <a:latin typeface="Gill Sans MT" panose="020B0502020104020203" pitchFamily="34" charset="0"/>
                        </a:rPr>
                        <a:t>A</a:t>
                      </a:r>
                      <a:r>
                        <a:rPr lang="en-IN" sz="1800" b="0" baseline="0">
                          <a:solidFill>
                            <a:srgbClr val="D42F2F"/>
                          </a:solidFill>
                          <a:latin typeface="Gill Sans MT" panose="020B0502020104020203" pitchFamily="34" charset="0"/>
                        </a:rPr>
                        <a:t> successful project</a:t>
                      </a:r>
                      <a:endParaRPr lang="en-US" sz="1800" b="0">
                        <a:solidFill>
                          <a:srgbClr val="D42F2F"/>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3276">
                <a:tc>
                  <a:txBody>
                    <a:bodyPr/>
                    <a:lstStyle/>
                    <a:p>
                      <a:pPr algn="ctr"/>
                      <a:r>
                        <a:rPr lang="en-IN" sz="1400" b="0">
                          <a:solidFill>
                            <a:schemeClr val="bg2">
                              <a:lumMod val="50000"/>
                            </a:schemeClr>
                          </a:solidFill>
                          <a:latin typeface="Gill Sans MT" panose="020B0502020104020203" pitchFamily="34" charset="0"/>
                        </a:rPr>
                        <a:t>“Minister of peace crusade project”</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“Northern hearts</a:t>
                      </a:r>
                      <a:r>
                        <a:rPr lang="en-IN" sz="1400" baseline="0">
                          <a:solidFill>
                            <a:schemeClr val="bg2">
                              <a:lumMod val="50000"/>
                            </a:schemeClr>
                          </a:solidFill>
                          <a:latin typeface="Gill Sans MT" panose="020B0502020104020203" pitchFamily="34" charset="0"/>
                        </a:rPr>
                        <a:t> EP”</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1403">
                <a:tc>
                  <a:txBody>
                    <a:bodyPr/>
                    <a:lstStyle/>
                    <a:p>
                      <a:pPr algn="ctr"/>
                      <a:r>
                        <a:rPr lang="en-IN" sz="1400" b="0">
                          <a:solidFill>
                            <a:schemeClr val="bg2">
                              <a:lumMod val="50000"/>
                            </a:schemeClr>
                          </a:solidFill>
                          <a:latin typeface="Gill Sans MT" panose="020B0502020104020203" pitchFamily="34" charset="0"/>
                        </a:rPr>
                        <a:t>“Support my artistic movement of</a:t>
                      </a:r>
                      <a:r>
                        <a:rPr lang="en-IN" sz="1400" b="0" baseline="0">
                          <a:solidFill>
                            <a:schemeClr val="bg2">
                              <a:lumMod val="50000"/>
                            </a:schemeClr>
                          </a:solidFill>
                          <a:latin typeface="Gill Sans MT" panose="020B0502020104020203" pitchFamily="34" charset="0"/>
                        </a:rPr>
                        <a:t> peace around the world using my music and spoken words and inspirational band……”</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 A five song folk-rock album”</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3005">
                <a:tc>
                  <a:txBody>
                    <a:bodyPr/>
                    <a:lstStyle/>
                    <a:p>
                      <a:pPr algn="ctr"/>
                      <a:r>
                        <a:rPr lang="en-IN" sz="1400" b="0" baseline="0">
                          <a:solidFill>
                            <a:schemeClr val="bg2">
                              <a:lumMod val="50000"/>
                            </a:schemeClr>
                          </a:solidFill>
                          <a:latin typeface="Gill Sans MT" panose="020B0502020104020203" pitchFamily="34" charset="0"/>
                        </a:rPr>
                        <a:t>Faith</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Indie Rock</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77948">
                <a:tc>
                  <a:txBody>
                    <a:bodyPr/>
                    <a:lstStyle/>
                    <a:p>
                      <a:pPr algn="ctr"/>
                      <a:r>
                        <a:rPr lang="en-IN" sz="1400" b="0">
                          <a:solidFill>
                            <a:schemeClr val="bg2">
                              <a:lumMod val="50000"/>
                            </a:schemeClr>
                          </a:solidFill>
                          <a:latin typeface="Gill Sans MT" panose="020B0502020104020203" pitchFamily="34" charset="0"/>
                        </a:rPr>
                        <a:t>12000 USD</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2000 USD</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01181">
                <a:tc>
                  <a:txBody>
                    <a:bodyPr/>
                    <a:lstStyle/>
                    <a:p>
                      <a:pPr algn="ctr"/>
                      <a:r>
                        <a:rPr lang="en-IN" sz="1400" b="0">
                          <a:solidFill>
                            <a:schemeClr val="bg2">
                              <a:lumMod val="50000"/>
                            </a:schemeClr>
                          </a:solidFill>
                          <a:latin typeface="Gill Sans MT" panose="020B0502020104020203" pitchFamily="34" charset="0"/>
                        </a:rPr>
                        <a:t>35</a:t>
                      </a:r>
                      <a:r>
                        <a:rPr lang="en-IN" sz="1400" b="0" baseline="0">
                          <a:solidFill>
                            <a:schemeClr val="bg2">
                              <a:lumMod val="50000"/>
                            </a:schemeClr>
                          </a:solidFill>
                          <a:latin typeface="Gill Sans MT" panose="020B0502020104020203" pitchFamily="34" charset="0"/>
                        </a:rPr>
                        <a:t> days</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55</a:t>
                      </a:r>
                      <a:r>
                        <a:rPr lang="en-IN" sz="1400" baseline="0">
                          <a:solidFill>
                            <a:schemeClr val="bg2">
                              <a:lumMod val="50000"/>
                            </a:schemeClr>
                          </a:solidFill>
                          <a:latin typeface="Gill Sans MT" panose="020B0502020104020203" pitchFamily="34" charset="0"/>
                        </a:rPr>
                        <a:t> days</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01181">
                <a:tc>
                  <a:txBody>
                    <a:bodyPr/>
                    <a:lstStyle/>
                    <a:p>
                      <a:pPr algn="ctr"/>
                      <a:r>
                        <a:rPr lang="en-IN" sz="1400" b="0">
                          <a:solidFill>
                            <a:schemeClr val="bg2">
                              <a:lumMod val="50000"/>
                            </a:schemeClr>
                          </a:solidFill>
                          <a:latin typeface="Gill Sans MT" panose="020B0502020104020203" pitchFamily="34" charset="0"/>
                        </a:rPr>
                        <a:t>Debut campaign </a:t>
                      </a:r>
                      <a:endParaRPr lang="en-US" sz="1400" b="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a:solidFill>
                            <a:schemeClr val="bg2">
                              <a:lumMod val="50000"/>
                            </a:schemeClr>
                          </a:solidFill>
                          <a:latin typeface="Gill Sans MT" panose="020B0502020104020203" pitchFamily="34" charset="0"/>
                        </a:rPr>
                        <a:t>3 campaigns </a:t>
                      </a:r>
                      <a:r>
                        <a:rPr lang="en-IN" sz="1400" baseline="0">
                          <a:solidFill>
                            <a:schemeClr val="bg2">
                              <a:lumMod val="50000"/>
                            </a:schemeClr>
                          </a:solidFill>
                          <a:latin typeface="Gill Sans MT" panose="020B0502020104020203" pitchFamily="34" charset="0"/>
                        </a:rPr>
                        <a:t>in the past</a:t>
                      </a:r>
                      <a:endParaRPr lang="en-US" sz="1400">
                        <a:solidFill>
                          <a:schemeClr val="bg2">
                            <a:lumMod val="50000"/>
                          </a:schemeClr>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83276">
                <a:tc>
                  <a:txBody>
                    <a:bodyPr/>
                    <a:lstStyle/>
                    <a:p>
                      <a:pPr algn="ctr"/>
                      <a:r>
                        <a:rPr lang="en-IN" sz="1600" b="1">
                          <a:solidFill>
                            <a:schemeClr val="accent6"/>
                          </a:solidFill>
                          <a:latin typeface="Gill Sans MT" panose="020B0502020104020203" pitchFamily="34" charset="0"/>
                        </a:rPr>
                        <a:t>2</a:t>
                      </a:r>
                      <a:endParaRPr lang="en-US" sz="1600" b="1">
                        <a:solidFill>
                          <a:schemeClr val="accent6"/>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1">
                          <a:solidFill>
                            <a:schemeClr val="accent6"/>
                          </a:solidFill>
                          <a:latin typeface="Gill Sans MT" panose="020B0502020104020203" pitchFamily="34" charset="0"/>
                        </a:rPr>
                        <a:t>56</a:t>
                      </a:r>
                      <a:endParaRPr lang="en-US" sz="1600" b="1">
                        <a:solidFill>
                          <a:schemeClr val="accent6"/>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90783">
                <a:tc>
                  <a:txBody>
                    <a:bodyPr/>
                    <a:lstStyle/>
                    <a:p>
                      <a:pPr algn="ctr"/>
                      <a:r>
                        <a:rPr lang="en-IN" sz="1600" b="1">
                          <a:solidFill>
                            <a:schemeClr val="accent6"/>
                          </a:solidFill>
                          <a:latin typeface="Gill Sans MT" panose="020B0502020104020203" pitchFamily="34" charset="0"/>
                        </a:rPr>
                        <a:t>130 USD</a:t>
                      </a:r>
                      <a:endParaRPr lang="en-US" sz="1600" b="1">
                        <a:solidFill>
                          <a:schemeClr val="accent6"/>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1">
                          <a:solidFill>
                            <a:schemeClr val="accent6"/>
                          </a:solidFill>
                          <a:latin typeface="Gill Sans MT" panose="020B0502020104020203" pitchFamily="34" charset="0"/>
                        </a:rPr>
                        <a:t>3600 USD</a:t>
                      </a:r>
                      <a:endParaRPr lang="en-US" sz="1600" b="1">
                        <a:solidFill>
                          <a:schemeClr val="accent6"/>
                        </a:solidFill>
                        <a:latin typeface="Gill Sans MT" panose="020B0502020104020203"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TextBox 1"/>
          <p:cNvSpPr txBox="1"/>
          <p:nvPr/>
        </p:nvSpPr>
        <p:spPr>
          <a:xfrm>
            <a:off x="349623" y="564776"/>
            <a:ext cx="8068236"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Illustration: Real examples</a:t>
            </a:r>
          </a:p>
        </p:txBody>
      </p:sp>
      <p:sp>
        <p:nvSpPr>
          <p:cNvPr id="12" name="TextBox 11"/>
          <p:cNvSpPr txBox="1"/>
          <p:nvPr/>
        </p:nvSpPr>
        <p:spPr>
          <a:xfrm>
            <a:off x="8754035" y="2565586"/>
            <a:ext cx="3096665" cy="2308324"/>
          </a:xfrm>
          <a:prstGeom prst="rect">
            <a:avLst/>
          </a:prstGeom>
          <a:noFill/>
        </p:spPr>
        <p:txBody>
          <a:bodyPr wrap="square" rtlCol="0">
            <a:spAutoFit/>
          </a:bodyPr>
          <a:lstStyle/>
          <a:p>
            <a:pPr algn="ctr"/>
            <a:r>
              <a:rPr lang="en-IN" sz="2400">
                <a:solidFill>
                  <a:schemeClr val="bg1"/>
                </a:solidFill>
                <a:latin typeface="Gill Sans MT" panose="020B0502020104020203" pitchFamily="34" charset="0"/>
              </a:rPr>
              <a:t>Opportunity to utilize structured and unstructured data (text) mining techniques to establish drivers of success </a:t>
            </a:r>
            <a:endParaRPr lang="en-US" sz="2400">
              <a:solidFill>
                <a:schemeClr val="bg1"/>
              </a:solidFill>
              <a:latin typeface="Gill Sans MT" panose="020B0502020104020203" pitchFamily="34" charset="0"/>
            </a:endParaRPr>
          </a:p>
        </p:txBody>
      </p:sp>
      <p:sp>
        <p:nvSpPr>
          <p:cNvPr id="6" name="TextBox 5"/>
          <p:cNvSpPr txBox="1"/>
          <p:nvPr/>
        </p:nvSpPr>
        <p:spPr>
          <a:xfrm>
            <a:off x="349623" y="1431794"/>
            <a:ext cx="7664823" cy="646331"/>
          </a:xfrm>
          <a:prstGeom prst="rect">
            <a:avLst/>
          </a:prstGeom>
          <a:noFill/>
        </p:spPr>
        <p:txBody>
          <a:bodyPr wrap="square" rtlCol="0">
            <a:spAutoFit/>
          </a:bodyPr>
          <a:lstStyle/>
          <a:p>
            <a:r>
              <a:rPr lang="en-IN">
                <a:solidFill>
                  <a:schemeClr val="tx1">
                    <a:lumMod val="65000"/>
                    <a:lumOff val="35000"/>
                  </a:schemeClr>
                </a:solidFill>
              </a:rPr>
              <a:t>The following comparison of two projects in the music category illustrates how campaign attributes influence backers’ response</a:t>
            </a:r>
            <a:endParaRPr lang="en-US">
              <a:solidFill>
                <a:schemeClr val="tx1">
                  <a:lumMod val="65000"/>
                  <a:lumOff val="35000"/>
                </a:schemeClr>
              </a:solidFill>
            </a:endParaRPr>
          </a:p>
        </p:txBody>
      </p:sp>
      <p:grpSp>
        <p:nvGrpSpPr>
          <p:cNvPr id="103" name="Group 143"/>
          <p:cNvGrpSpPr/>
          <p:nvPr/>
        </p:nvGrpSpPr>
        <p:grpSpPr>
          <a:xfrm>
            <a:off x="9861176" y="1626459"/>
            <a:ext cx="794211" cy="805504"/>
            <a:chOff x="3036888" y="1909763"/>
            <a:chExt cx="355600" cy="360363"/>
          </a:xfrm>
          <a:solidFill>
            <a:schemeClr val="bg1"/>
          </a:solidFill>
        </p:grpSpPr>
        <p:sp>
          <p:nvSpPr>
            <p:cNvPr id="104" name="Freeform 76"/>
            <p:cNvSpPr>
              <a:spLocks noEditPoints="1"/>
            </p:cNvSpPr>
            <p:nvPr/>
          </p:nvSpPr>
          <p:spPr bwMode="auto">
            <a:xfrm>
              <a:off x="3036888" y="1909763"/>
              <a:ext cx="355600" cy="360363"/>
            </a:xfrm>
            <a:custGeom>
              <a:avLst/>
              <a:gdLst/>
              <a:ahLst/>
              <a:cxnLst>
                <a:cxn ang="0">
                  <a:pos x="84" y="0"/>
                </a:cxn>
                <a:cxn ang="0">
                  <a:pos x="46" y="38"/>
                </a:cxn>
                <a:cxn ang="0">
                  <a:pos x="48" y="52"/>
                </a:cxn>
                <a:cxn ang="0">
                  <a:pos x="2" y="99"/>
                </a:cxn>
                <a:cxn ang="0">
                  <a:pos x="0" y="103"/>
                </a:cxn>
                <a:cxn ang="0">
                  <a:pos x="0" y="115"/>
                </a:cxn>
                <a:cxn ang="0">
                  <a:pos x="7" y="123"/>
                </a:cxn>
                <a:cxn ang="0">
                  <a:pos x="19" y="123"/>
                </a:cxn>
                <a:cxn ang="0">
                  <a:pos x="24" y="120"/>
                </a:cxn>
                <a:cxn ang="0">
                  <a:pos x="29" y="115"/>
                </a:cxn>
                <a:cxn ang="0">
                  <a:pos x="38" y="115"/>
                </a:cxn>
                <a:cxn ang="0">
                  <a:pos x="46" y="107"/>
                </a:cxn>
                <a:cxn ang="0">
                  <a:pos x="46" y="100"/>
                </a:cxn>
                <a:cxn ang="0">
                  <a:pos x="53" y="100"/>
                </a:cxn>
                <a:cxn ang="0">
                  <a:pos x="61" y="92"/>
                </a:cxn>
                <a:cxn ang="0">
                  <a:pos x="61" y="83"/>
                </a:cxn>
                <a:cxn ang="0">
                  <a:pos x="70" y="74"/>
                </a:cxn>
                <a:cxn ang="0">
                  <a:pos x="84" y="77"/>
                </a:cxn>
                <a:cxn ang="0">
                  <a:pos x="122" y="38"/>
                </a:cxn>
                <a:cxn ang="0">
                  <a:pos x="84" y="0"/>
                </a:cxn>
                <a:cxn ang="0">
                  <a:pos x="84" y="69"/>
                </a:cxn>
                <a:cxn ang="0">
                  <a:pos x="69" y="65"/>
                </a:cxn>
                <a:cxn ang="0">
                  <a:pos x="67" y="66"/>
                </a:cxn>
                <a:cxn ang="0">
                  <a:pos x="63" y="70"/>
                </a:cxn>
                <a:cxn ang="0">
                  <a:pos x="56" y="77"/>
                </a:cxn>
                <a:cxn ang="0">
                  <a:pos x="53" y="83"/>
                </a:cxn>
                <a:cxn ang="0">
                  <a:pos x="53" y="92"/>
                </a:cxn>
                <a:cxn ang="0">
                  <a:pos x="46" y="92"/>
                </a:cxn>
                <a:cxn ang="0">
                  <a:pos x="38" y="100"/>
                </a:cxn>
                <a:cxn ang="0">
                  <a:pos x="38" y="107"/>
                </a:cxn>
                <a:cxn ang="0">
                  <a:pos x="29" y="107"/>
                </a:cxn>
                <a:cxn ang="0">
                  <a:pos x="24" y="109"/>
                </a:cxn>
                <a:cxn ang="0">
                  <a:pos x="18" y="115"/>
                </a:cxn>
                <a:cxn ang="0">
                  <a:pos x="7" y="115"/>
                </a:cxn>
                <a:cxn ang="0">
                  <a:pos x="7" y="104"/>
                </a:cxn>
                <a:cxn ang="0">
                  <a:pos x="52" y="59"/>
                </a:cxn>
                <a:cxn ang="0">
                  <a:pos x="52" y="59"/>
                </a:cxn>
                <a:cxn ang="0">
                  <a:pos x="58" y="54"/>
                </a:cxn>
                <a:cxn ang="0">
                  <a:pos x="53" y="38"/>
                </a:cxn>
                <a:cxn ang="0">
                  <a:pos x="84" y="7"/>
                </a:cxn>
                <a:cxn ang="0">
                  <a:pos x="115" y="38"/>
                </a:cxn>
                <a:cxn ang="0">
                  <a:pos x="84" y="69"/>
                </a:cxn>
                <a:cxn ang="0">
                  <a:pos x="84" y="69"/>
                </a:cxn>
                <a:cxn ang="0">
                  <a:pos x="84" y="69"/>
                </a:cxn>
              </a:cxnLst>
              <a:rect l="0" t="0" r="r" b="b"/>
              <a:pathLst>
                <a:path w="122" h="123">
                  <a:moveTo>
                    <a:pt x="84" y="0"/>
                  </a:moveTo>
                  <a:cubicBezTo>
                    <a:pt x="63" y="0"/>
                    <a:pt x="46" y="17"/>
                    <a:pt x="46" y="38"/>
                  </a:cubicBezTo>
                  <a:cubicBezTo>
                    <a:pt x="46" y="43"/>
                    <a:pt x="47" y="48"/>
                    <a:pt x="48" y="52"/>
                  </a:cubicBezTo>
                  <a:cubicBezTo>
                    <a:pt x="2" y="99"/>
                    <a:pt x="2" y="99"/>
                    <a:pt x="2" y="99"/>
                  </a:cubicBezTo>
                  <a:cubicBezTo>
                    <a:pt x="1" y="100"/>
                    <a:pt x="0" y="101"/>
                    <a:pt x="0" y="103"/>
                  </a:cubicBezTo>
                  <a:cubicBezTo>
                    <a:pt x="0" y="115"/>
                    <a:pt x="0" y="115"/>
                    <a:pt x="0" y="115"/>
                  </a:cubicBezTo>
                  <a:cubicBezTo>
                    <a:pt x="0" y="119"/>
                    <a:pt x="3" y="123"/>
                    <a:pt x="7" y="123"/>
                  </a:cubicBezTo>
                  <a:cubicBezTo>
                    <a:pt x="19" y="123"/>
                    <a:pt x="19" y="123"/>
                    <a:pt x="19" y="123"/>
                  </a:cubicBezTo>
                  <a:cubicBezTo>
                    <a:pt x="21" y="123"/>
                    <a:pt x="22" y="122"/>
                    <a:pt x="24" y="120"/>
                  </a:cubicBezTo>
                  <a:cubicBezTo>
                    <a:pt x="29" y="115"/>
                    <a:pt x="29" y="115"/>
                    <a:pt x="29" y="115"/>
                  </a:cubicBezTo>
                  <a:cubicBezTo>
                    <a:pt x="38" y="115"/>
                    <a:pt x="38" y="115"/>
                    <a:pt x="38" y="115"/>
                  </a:cubicBezTo>
                  <a:cubicBezTo>
                    <a:pt x="42" y="115"/>
                    <a:pt x="46" y="111"/>
                    <a:pt x="46" y="107"/>
                  </a:cubicBezTo>
                  <a:cubicBezTo>
                    <a:pt x="46" y="100"/>
                    <a:pt x="46" y="100"/>
                    <a:pt x="46" y="100"/>
                  </a:cubicBezTo>
                  <a:cubicBezTo>
                    <a:pt x="53" y="100"/>
                    <a:pt x="53" y="100"/>
                    <a:pt x="53" y="100"/>
                  </a:cubicBezTo>
                  <a:cubicBezTo>
                    <a:pt x="58" y="100"/>
                    <a:pt x="61" y="96"/>
                    <a:pt x="61" y="92"/>
                  </a:cubicBezTo>
                  <a:cubicBezTo>
                    <a:pt x="61" y="83"/>
                    <a:pt x="61" y="83"/>
                    <a:pt x="61" y="83"/>
                  </a:cubicBezTo>
                  <a:cubicBezTo>
                    <a:pt x="70" y="74"/>
                    <a:pt x="70" y="74"/>
                    <a:pt x="70" y="74"/>
                  </a:cubicBezTo>
                  <a:cubicBezTo>
                    <a:pt x="74" y="76"/>
                    <a:pt x="79" y="77"/>
                    <a:pt x="84" y="77"/>
                  </a:cubicBezTo>
                  <a:cubicBezTo>
                    <a:pt x="105" y="77"/>
                    <a:pt x="122" y="59"/>
                    <a:pt x="122" y="38"/>
                  </a:cubicBezTo>
                  <a:cubicBezTo>
                    <a:pt x="122" y="17"/>
                    <a:pt x="105" y="0"/>
                    <a:pt x="84" y="0"/>
                  </a:cubicBezTo>
                  <a:close/>
                  <a:moveTo>
                    <a:pt x="84" y="69"/>
                  </a:moveTo>
                  <a:cubicBezTo>
                    <a:pt x="78" y="69"/>
                    <a:pt x="73" y="67"/>
                    <a:pt x="69" y="65"/>
                  </a:cubicBezTo>
                  <a:cubicBezTo>
                    <a:pt x="67" y="66"/>
                    <a:pt x="67" y="66"/>
                    <a:pt x="67" y="66"/>
                  </a:cubicBezTo>
                  <a:cubicBezTo>
                    <a:pt x="63" y="70"/>
                    <a:pt x="63" y="70"/>
                    <a:pt x="63" y="70"/>
                  </a:cubicBezTo>
                  <a:cubicBezTo>
                    <a:pt x="56" y="77"/>
                    <a:pt x="56" y="77"/>
                    <a:pt x="56" y="77"/>
                  </a:cubicBezTo>
                  <a:cubicBezTo>
                    <a:pt x="54" y="79"/>
                    <a:pt x="53" y="81"/>
                    <a:pt x="53" y="83"/>
                  </a:cubicBezTo>
                  <a:cubicBezTo>
                    <a:pt x="53" y="92"/>
                    <a:pt x="53" y="92"/>
                    <a:pt x="53" y="92"/>
                  </a:cubicBezTo>
                  <a:cubicBezTo>
                    <a:pt x="46" y="92"/>
                    <a:pt x="46" y="92"/>
                    <a:pt x="46" y="92"/>
                  </a:cubicBezTo>
                  <a:cubicBezTo>
                    <a:pt x="41" y="92"/>
                    <a:pt x="38" y="95"/>
                    <a:pt x="38" y="100"/>
                  </a:cubicBezTo>
                  <a:cubicBezTo>
                    <a:pt x="38" y="107"/>
                    <a:pt x="38" y="107"/>
                    <a:pt x="38" y="107"/>
                  </a:cubicBezTo>
                  <a:cubicBezTo>
                    <a:pt x="29" y="107"/>
                    <a:pt x="29" y="107"/>
                    <a:pt x="29" y="107"/>
                  </a:cubicBezTo>
                  <a:cubicBezTo>
                    <a:pt x="27" y="107"/>
                    <a:pt x="25" y="108"/>
                    <a:pt x="24" y="109"/>
                  </a:cubicBezTo>
                  <a:cubicBezTo>
                    <a:pt x="18" y="115"/>
                    <a:pt x="18" y="115"/>
                    <a:pt x="18" y="115"/>
                  </a:cubicBezTo>
                  <a:cubicBezTo>
                    <a:pt x="7" y="115"/>
                    <a:pt x="7" y="115"/>
                    <a:pt x="7" y="115"/>
                  </a:cubicBezTo>
                  <a:cubicBezTo>
                    <a:pt x="7" y="104"/>
                    <a:pt x="7" y="104"/>
                    <a:pt x="7" y="104"/>
                  </a:cubicBezTo>
                  <a:cubicBezTo>
                    <a:pt x="52" y="59"/>
                    <a:pt x="52" y="59"/>
                    <a:pt x="52" y="59"/>
                  </a:cubicBezTo>
                  <a:cubicBezTo>
                    <a:pt x="52" y="59"/>
                    <a:pt x="52" y="59"/>
                    <a:pt x="52" y="59"/>
                  </a:cubicBezTo>
                  <a:cubicBezTo>
                    <a:pt x="58" y="54"/>
                    <a:pt x="58" y="54"/>
                    <a:pt x="58" y="54"/>
                  </a:cubicBezTo>
                  <a:cubicBezTo>
                    <a:pt x="55" y="49"/>
                    <a:pt x="53" y="44"/>
                    <a:pt x="53" y="38"/>
                  </a:cubicBezTo>
                  <a:cubicBezTo>
                    <a:pt x="53" y="21"/>
                    <a:pt x="67" y="7"/>
                    <a:pt x="84" y="7"/>
                  </a:cubicBezTo>
                  <a:cubicBezTo>
                    <a:pt x="101" y="7"/>
                    <a:pt x="115" y="21"/>
                    <a:pt x="115" y="38"/>
                  </a:cubicBezTo>
                  <a:cubicBezTo>
                    <a:pt x="115" y="55"/>
                    <a:pt x="101" y="69"/>
                    <a:pt x="84" y="69"/>
                  </a:cubicBezTo>
                  <a:close/>
                  <a:moveTo>
                    <a:pt x="84" y="69"/>
                  </a:moveTo>
                  <a:cubicBezTo>
                    <a:pt x="84" y="69"/>
                    <a:pt x="84" y="69"/>
                    <a:pt x="84" y="6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77"/>
            <p:cNvSpPr>
              <a:spLocks noEditPoints="1"/>
            </p:cNvSpPr>
            <p:nvPr/>
          </p:nvSpPr>
          <p:spPr bwMode="auto">
            <a:xfrm>
              <a:off x="3259138" y="1952626"/>
              <a:ext cx="90488" cy="92075"/>
            </a:xfrm>
            <a:custGeom>
              <a:avLst/>
              <a:gdLst/>
              <a:ahLst/>
              <a:cxnLst>
                <a:cxn ang="0">
                  <a:pos x="30" y="16"/>
                </a:cxn>
                <a:cxn ang="0">
                  <a:pos x="15" y="1"/>
                </a:cxn>
                <a:cxn ang="0">
                  <a:pos x="11" y="0"/>
                </a:cxn>
                <a:cxn ang="0">
                  <a:pos x="1" y="11"/>
                </a:cxn>
                <a:cxn ang="0">
                  <a:pos x="0" y="12"/>
                </a:cxn>
                <a:cxn ang="0">
                  <a:pos x="1" y="15"/>
                </a:cxn>
                <a:cxn ang="0">
                  <a:pos x="17" y="30"/>
                </a:cxn>
                <a:cxn ang="0">
                  <a:pos x="20" y="31"/>
                </a:cxn>
                <a:cxn ang="0">
                  <a:pos x="31" y="20"/>
                </a:cxn>
                <a:cxn ang="0">
                  <a:pos x="31" y="19"/>
                </a:cxn>
                <a:cxn ang="0">
                  <a:pos x="30" y="16"/>
                </a:cxn>
                <a:cxn ang="0">
                  <a:pos x="19" y="27"/>
                </a:cxn>
                <a:cxn ang="0">
                  <a:pos x="4" y="13"/>
                </a:cxn>
                <a:cxn ang="0">
                  <a:pos x="13" y="4"/>
                </a:cxn>
                <a:cxn ang="0">
                  <a:pos x="27" y="19"/>
                </a:cxn>
                <a:cxn ang="0">
                  <a:pos x="19" y="27"/>
                </a:cxn>
                <a:cxn ang="0">
                  <a:pos x="19" y="27"/>
                </a:cxn>
                <a:cxn ang="0">
                  <a:pos x="19" y="27"/>
                </a:cxn>
              </a:cxnLst>
              <a:rect l="0" t="0" r="r" b="b"/>
              <a:pathLst>
                <a:path w="31" h="31">
                  <a:moveTo>
                    <a:pt x="30" y="16"/>
                  </a:moveTo>
                  <a:cubicBezTo>
                    <a:pt x="26" y="10"/>
                    <a:pt x="21" y="5"/>
                    <a:pt x="15" y="1"/>
                  </a:cubicBezTo>
                  <a:cubicBezTo>
                    <a:pt x="14" y="0"/>
                    <a:pt x="13" y="0"/>
                    <a:pt x="11" y="0"/>
                  </a:cubicBezTo>
                  <a:cubicBezTo>
                    <a:pt x="6" y="2"/>
                    <a:pt x="2" y="6"/>
                    <a:pt x="1" y="11"/>
                  </a:cubicBezTo>
                  <a:cubicBezTo>
                    <a:pt x="0" y="12"/>
                    <a:pt x="0" y="12"/>
                    <a:pt x="0" y="12"/>
                  </a:cubicBezTo>
                  <a:cubicBezTo>
                    <a:pt x="0" y="13"/>
                    <a:pt x="1" y="14"/>
                    <a:pt x="1" y="15"/>
                  </a:cubicBezTo>
                  <a:cubicBezTo>
                    <a:pt x="5" y="21"/>
                    <a:pt x="11" y="26"/>
                    <a:pt x="17" y="30"/>
                  </a:cubicBezTo>
                  <a:cubicBezTo>
                    <a:pt x="18" y="31"/>
                    <a:pt x="19" y="31"/>
                    <a:pt x="20" y="31"/>
                  </a:cubicBezTo>
                  <a:cubicBezTo>
                    <a:pt x="25" y="29"/>
                    <a:pt x="29" y="25"/>
                    <a:pt x="31" y="20"/>
                  </a:cubicBezTo>
                  <a:cubicBezTo>
                    <a:pt x="31" y="19"/>
                    <a:pt x="31" y="19"/>
                    <a:pt x="31" y="19"/>
                  </a:cubicBezTo>
                  <a:cubicBezTo>
                    <a:pt x="31" y="18"/>
                    <a:pt x="31" y="17"/>
                    <a:pt x="30" y="16"/>
                  </a:cubicBezTo>
                  <a:close/>
                  <a:moveTo>
                    <a:pt x="19" y="27"/>
                  </a:moveTo>
                  <a:cubicBezTo>
                    <a:pt x="13" y="23"/>
                    <a:pt x="8" y="18"/>
                    <a:pt x="4" y="13"/>
                  </a:cubicBezTo>
                  <a:cubicBezTo>
                    <a:pt x="6" y="8"/>
                    <a:pt x="8" y="6"/>
                    <a:pt x="13" y="4"/>
                  </a:cubicBezTo>
                  <a:cubicBezTo>
                    <a:pt x="18" y="8"/>
                    <a:pt x="23" y="13"/>
                    <a:pt x="27" y="19"/>
                  </a:cubicBezTo>
                  <a:cubicBezTo>
                    <a:pt x="26" y="23"/>
                    <a:pt x="23" y="26"/>
                    <a:pt x="19" y="27"/>
                  </a:cubicBezTo>
                  <a:close/>
                  <a:moveTo>
                    <a:pt x="19" y="27"/>
                  </a:moveTo>
                  <a:cubicBezTo>
                    <a:pt x="19" y="27"/>
                    <a:pt x="19" y="27"/>
                    <a:pt x="19" y="2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Rounded Rectangle 12"/>
          <p:cNvSpPr/>
          <p:nvPr/>
        </p:nvSpPr>
        <p:spPr>
          <a:xfrm>
            <a:off x="349624" y="2689413"/>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Project Name</a:t>
            </a:r>
            <a:endParaRPr lang="en-US" sz="1600">
              <a:latin typeface="Gill Sans MT" panose="020B0502020104020203" pitchFamily="34" charset="0"/>
            </a:endParaRPr>
          </a:p>
        </p:txBody>
      </p:sp>
      <p:sp>
        <p:nvSpPr>
          <p:cNvPr id="106" name="Rounded Rectangle 105"/>
          <p:cNvSpPr/>
          <p:nvPr/>
        </p:nvSpPr>
        <p:spPr>
          <a:xfrm>
            <a:off x="349623" y="3246913"/>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Blurb</a:t>
            </a:r>
            <a:endParaRPr lang="en-US" sz="1600">
              <a:latin typeface="Gill Sans MT" panose="020B0502020104020203" pitchFamily="34" charset="0"/>
            </a:endParaRPr>
          </a:p>
        </p:txBody>
      </p:sp>
      <p:sp>
        <p:nvSpPr>
          <p:cNvPr id="107" name="Rounded Rectangle 106"/>
          <p:cNvSpPr/>
          <p:nvPr/>
        </p:nvSpPr>
        <p:spPr>
          <a:xfrm>
            <a:off x="349623" y="3817295"/>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Sub-category</a:t>
            </a:r>
            <a:endParaRPr lang="en-US" sz="1600">
              <a:latin typeface="Gill Sans MT" panose="020B0502020104020203" pitchFamily="34" charset="0"/>
            </a:endParaRPr>
          </a:p>
        </p:txBody>
      </p:sp>
      <p:sp>
        <p:nvSpPr>
          <p:cNvPr id="108" name="Rounded Rectangle 107"/>
          <p:cNvSpPr/>
          <p:nvPr/>
        </p:nvSpPr>
        <p:spPr>
          <a:xfrm>
            <a:off x="349623" y="4320442"/>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Goal</a:t>
            </a:r>
            <a:endParaRPr lang="en-US" sz="1600">
              <a:latin typeface="Gill Sans MT" panose="020B0502020104020203" pitchFamily="34" charset="0"/>
            </a:endParaRPr>
          </a:p>
        </p:txBody>
      </p:sp>
      <p:sp>
        <p:nvSpPr>
          <p:cNvPr id="109" name="Rounded Rectangle 108"/>
          <p:cNvSpPr/>
          <p:nvPr/>
        </p:nvSpPr>
        <p:spPr>
          <a:xfrm>
            <a:off x="349623" y="4804245"/>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Campaign duration</a:t>
            </a:r>
            <a:endParaRPr lang="en-US" sz="1600">
              <a:latin typeface="Gill Sans MT" panose="020B0502020104020203" pitchFamily="34" charset="0"/>
            </a:endParaRPr>
          </a:p>
        </p:txBody>
      </p:sp>
      <p:sp>
        <p:nvSpPr>
          <p:cNvPr id="110" name="Rounded Rectangle 109"/>
          <p:cNvSpPr/>
          <p:nvPr/>
        </p:nvSpPr>
        <p:spPr>
          <a:xfrm>
            <a:off x="309282" y="5685855"/>
            <a:ext cx="2004333" cy="38594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No. of backers</a:t>
            </a:r>
            <a:endParaRPr lang="en-US" sz="1600">
              <a:latin typeface="Gill Sans MT" panose="020B0502020104020203" pitchFamily="34" charset="0"/>
            </a:endParaRPr>
          </a:p>
        </p:txBody>
      </p:sp>
      <p:sp>
        <p:nvSpPr>
          <p:cNvPr id="111" name="Rounded Rectangle 110"/>
          <p:cNvSpPr/>
          <p:nvPr/>
        </p:nvSpPr>
        <p:spPr>
          <a:xfrm>
            <a:off x="309283" y="6156211"/>
            <a:ext cx="2004332" cy="38594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Pledged amount</a:t>
            </a:r>
            <a:endParaRPr lang="en-US" sz="1600">
              <a:latin typeface="Gill Sans MT" panose="020B0502020104020203" pitchFamily="34" charset="0"/>
            </a:endParaRPr>
          </a:p>
        </p:txBody>
      </p:sp>
      <p:sp>
        <p:nvSpPr>
          <p:cNvPr id="112" name="Rounded Rectangle 111"/>
          <p:cNvSpPr/>
          <p:nvPr/>
        </p:nvSpPr>
        <p:spPr>
          <a:xfrm>
            <a:off x="349623" y="5245050"/>
            <a:ext cx="1965838" cy="385946"/>
          </a:xfrm>
          <a:prstGeom prst="roundRect">
            <a:avLst/>
          </a:prstGeom>
          <a:solidFill>
            <a:srgbClr val="D42F2F">
              <a:alpha val="8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latin typeface="Gill Sans MT" panose="020B0502020104020203" pitchFamily="34" charset="0"/>
              </a:rPr>
              <a:t>Creator’s experience</a:t>
            </a:r>
            <a:endParaRPr lang="en-US" sz="1600">
              <a:latin typeface="Gill Sans MT" panose="020B0502020104020203" pitchFamily="34" charset="0"/>
            </a:endParaRPr>
          </a:p>
        </p:txBody>
      </p:sp>
      <p:pic>
        <p:nvPicPr>
          <p:cNvPr id="4" name="Slide #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53481" y="5438023"/>
            <a:ext cx="609600" cy="609600"/>
          </a:xfrm>
          <a:prstGeom prst="rect">
            <a:avLst/>
          </a:prstGeom>
          <a:solidFill>
            <a:schemeClr val="accent1"/>
          </a:solidFill>
        </p:spPr>
      </p:pic>
    </p:spTree>
    <p:extLst>
      <p:ext uri="{BB962C8B-B14F-4D97-AF65-F5344CB8AC3E}">
        <p14:creationId xmlns:p14="http://schemas.microsoft.com/office/powerpoint/2010/main" val="3601814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564776"/>
            <a:ext cx="10878670" cy="954107"/>
          </a:xfrm>
          <a:prstGeom prst="rect">
            <a:avLst/>
          </a:prstGeom>
          <a:noFill/>
        </p:spPr>
        <p:txBody>
          <a:bodyPr wrap="square" rtlCol="0">
            <a:spAutoFit/>
          </a:bodyPr>
          <a:lstStyle/>
          <a:p>
            <a:r>
              <a:rPr lang="en-IN" sz="2800">
                <a:solidFill>
                  <a:srgbClr val="D42F2F"/>
                </a:solidFill>
                <a:latin typeface="Gill Sans MT" panose="020B0502020104020203" pitchFamily="34" charset="0"/>
              </a:rPr>
              <a:t>Project Scope: </a:t>
            </a:r>
            <a:r>
              <a:rPr lang="en-IN" sz="2800">
                <a:solidFill>
                  <a:schemeClr val="bg2">
                    <a:lumMod val="50000"/>
                  </a:schemeClr>
                </a:solidFill>
                <a:latin typeface="Gill Sans MT" panose="020B0502020104020203" pitchFamily="34" charset="0"/>
              </a:rPr>
              <a:t>Identify factors that contribute to campaign success and predict success probability pre and post-launch</a:t>
            </a:r>
          </a:p>
        </p:txBody>
      </p:sp>
      <p:sp>
        <p:nvSpPr>
          <p:cNvPr id="3" name="Freeform 123"/>
          <p:cNvSpPr>
            <a:spLocks noEditPoints="1"/>
          </p:cNvSpPr>
          <p:nvPr/>
        </p:nvSpPr>
        <p:spPr bwMode="auto">
          <a:xfrm>
            <a:off x="1560530" y="2060357"/>
            <a:ext cx="1196115" cy="1180386"/>
          </a:xfrm>
          <a:custGeom>
            <a:avLst/>
            <a:gdLst/>
            <a:ahLst/>
            <a:cxnLst>
              <a:cxn ang="0">
                <a:pos x="31" y="62"/>
              </a:cxn>
              <a:cxn ang="0">
                <a:pos x="0" y="31"/>
              </a:cxn>
              <a:cxn ang="0">
                <a:pos x="31" y="0"/>
              </a:cxn>
              <a:cxn ang="0">
                <a:pos x="62" y="31"/>
              </a:cxn>
              <a:cxn ang="0">
                <a:pos x="31" y="62"/>
              </a:cxn>
              <a:cxn ang="0">
                <a:pos x="32" y="11"/>
              </a:cxn>
              <a:cxn ang="0">
                <a:pos x="17" y="19"/>
              </a:cxn>
              <a:cxn ang="0">
                <a:pos x="18" y="21"/>
              </a:cxn>
              <a:cxn ang="0">
                <a:pos x="23" y="25"/>
              </a:cxn>
              <a:cxn ang="0">
                <a:pos x="24" y="25"/>
              </a:cxn>
              <a:cxn ang="0">
                <a:pos x="25" y="25"/>
              </a:cxn>
              <a:cxn ang="0">
                <a:pos x="28" y="21"/>
              </a:cxn>
              <a:cxn ang="0">
                <a:pos x="32" y="20"/>
              </a:cxn>
              <a:cxn ang="0">
                <a:pos x="36" y="24"/>
              </a:cxn>
              <a:cxn ang="0">
                <a:pos x="33" y="28"/>
              </a:cxn>
              <a:cxn ang="0">
                <a:pos x="26" y="36"/>
              </a:cxn>
              <a:cxn ang="0">
                <a:pos x="26" y="38"/>
              </a:cxn>
              <a:cxn ang="0">
                <a:pos x="27" y="39"/>
              </a:cxn>
              <a:cxn ang="0">
                <a:pos x="35" y="39"/>
              </a:cxn>
              <a:cxn ang="0">
                <a:pos x="36" y="38"/>
              </a:cxn>
              <a:cxn ang="0">
                <a:pos x="40" y="34"/>
              </a:cxn>
              <a:cxn ang="0">
                <a:pos x="47" y="24"/>
              </a:cxn>
              <a:cxn ang="0">
                <a:pos x="32" y="11"/>
              </a:cxn>
              <a:cxn ang="0">
                <a:pos x="36" y="43"/>
              </a:cxn>
              <a:cxn ang="0">
                <a:pos x="35" y="42"/>
              </a:cxn>
              <a:cxn ang="0">
                <a:pos x="27" y="42"/>
              </a:cxn>
              <a:cxn ang="0">
                <a:pos x="26" y="43"/>
              </a:cxn>
              <a:cxn ang="0">
                <a:pos x="26" y="51"/>
              </a:cxn>
              <a:cxn ang="0">
                <a:pos x="27" y="52"/>
              </a:cxn>
              <a:cxn ang="0">
                <a:pos x="35" y="52"/>
              </a:cxn>
              <a:cxn ang="0">
                <a:pos x="36" y="51"/>
              </a:cxn>
              <a:cxn ang="0">
                <a:pos x="36" y="4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109716" y="3361767"/>
            <a:ext cx="2097741" cy="369332"/>
          </a:xfrm>
          <a:prstGeom prst="rect">
            <a:avLst/>
          </a:prstGeom>
          <a:noFill/>
        </p:spPr>
        <p:txBody>
          <a:bodyPr wrap="square" rtlCol="0">
            <a:spAutoFit/>
          </a:bodyPr>
          <a:lstStyle/>
          <a:p>
            <a:r>
              <a:rPr lang="en-IN">
                <a:solidFill>
                  <a:srgbClr val="D42F2F"/>
                </a:solidFill>
                <a:latin typeface="Gill Sans MT" panose="020B0502020104020203" pitchFamily="34" charset="0"/>
              </a:rPr>
              <a:t>Problem statement</a:t>
            </a:r>
            <a:endParaRPr lang="en-US">
              <a:solidFill>
                <a:srgbClr val="D42F2F"/>
              </a:solidFill>
              <a:latin typeface="Gill Sans MT" panose="020B0502020104020203" pitchFamily="34" charset="0"/>
            </a:endParaRPr>
          </a:p>
        </p:txBody>
      </p:sp>
      <p:sp>
        <p:nvSpPr>
          <p:cNvPr id="5" name="TextBox 4"/>
          <p:cNvSpPr txBox="1"/>
          <p:nvPr/>
        </p:nvSpPr>
        <p:spPr>
          <a:xfrm>
            <a:off x="746645" y="3859307"/>
            <a:ext cx="2695802" cy="1815882"/>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2">
                    <a:lumMod val="50000"/>
                  </a:schemeClr>
                </a:solidFill>
              </a:rPr>
              <a:t>Identify key attributes of the campaign that determine success, and quantify their impact </a:t>
            </a:r>
          </a:p>
          <a:p>
            <a:endParaRPr lang="en-IN" sz="1600">
              <a:solidFill>
                <a:schemeClr val="bg2">
                  <a:lumMod val="50000"/>
                </a:schemeClr>
              </a:solidFill>
            </a:endParaRPr>
          </a:p>
          <a:p>
            <a:pPr marL="285750" indent="-285750">
              <a:buFont typeface="Arial" panose="020B0604020202020204" pitchFamily="34" charset="0"/>
              <a:buChar char="•"/>
            </a:pPr>
            <a:r>
              <a:rPr lang="en-IN" sz="1600">
                <a:solidFill>
                  <a:schemeClr val="bg2">
                    <a:lumMod val="50000"/>
                  </a:schemeClr>
                </a:solidFill>
              </a:rPr>
              <a:t>Predict the probability of success</a:t>
            </a:r>
            <a:endParaRPr lang="en-US" sz="1600">
              <a:solidFill>
                <a:schemeClr val="bg2">
                  <a:lumMod val="50000"/>
                </a:schemeClr>
              </a:solidFill>
            </a:endParaRPr>
          </a:p>
        </p:txBody>
      </p:sp>
      <p:sp>
        <p:nvSpPr>
          <p:cNvPr id="6" name="Freeform 57"/>
          <p:cNvSpPr>
            <a:spLocks noEditPoints="1"/>
          </p:cNvSpPr>
          <p:nvPr/>
        </p:nvSpPr>
        <p:spPr bwMode="auto">
          <a:xfrm>
            <a:off x="5077642" y="2060357"/>
            <a:ext cx="1040765" cy="950346"/>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549153" y="3361767"/>
            <a:ext cx="2097741" cy="369332"/>
          </a:xfrm>
          <a:prstGeom prst="rect">
            <a:avLst/>
          </a:prstGeom>
          <a:noFill/>
        </p:spPr>
        <p:txBody>
          <a:bodyPr wrap="square" rtlCol="0">
            <a:spAutoFit/>
          </a:bodyPr>
          <a:lstStyle/>
          <a:p>
            <a:pPr algn="ctr"/>
            <a:r>
              <a:rPr lang="en-IN">
                <a:solidFill>
                  <a:srgbClr val="D42F2F"/>
                </a:solidFill>
                <a:latin typeface="Gill Sans MT" panose="020B0502020104020203" pitchFamily="34" charset="0"/>
              </a:rPr>
              <a:t>Objective</a:t>
            </a:r>
            <a:endParaRPr lang="en-US">
              <a:solidFill>
                <a:srgbClr val="D42F2F"/>
              </a:solidFill>
              <a:latin typeface="Gill Sans MT" panose="020B0502020104020203" pitchFamily="34" charset="0"/>
            </a:endParaRPr>
          </a:p>
        </p:txBody>
      </p:sp>
      <p:sp>
        <p:nvSpPr>
          <p:cNvPr id="8" name="TextBox 7"/>
          <p:cNvSpPr txBox="1"/>
          <p:nvPr/>
        </p:nvSpPr>
        <p:spPr>
          <a:xfrm>
            <a:off x="3678104" y="3859307"/>
            <a:ext cx="3887238" cy="1815882"/>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2">
                    <a:lumMod val="50000"/>
                  </a:schemeClr>
                </a:solidFill>
              </a:rPr>
              <a:t>Recommend creators on planning campaign content and launch to maximize the probability of success</a:t>
            </a:r>
          </a:p>
          <a:p>
            <a:endParaRPr lang="en-IN" sz="1600">
              <a:solidFill>
                <a:schemeClr val="bg2">
                  <a:lumMod val="50000"/>
                </a:schemeClr>
              </a:solidFill>
            </a:endParaRPr>
          </a:p>
          <a:p>
            <a:pPr marL="285750" indent="-285750">
              <a:buFont typeface="Arial" panose="020B0604020202020204" pitchFamily="34" charset="0"/>
              <a:buChar char="•"/>
            </a:pPr>
            <a:r>
              <a:rPr lang="en-IN" sz="1600">
                <a:solidFill>
                  <a:schemeClr val="bg2">
                    <a:lumMod val="50000"/>
                  </a:schemeClr>
                </a:solidFill>
              </a:rPr>
              <a:t>Identify projects that are below the threshold score for “success”</a:t>
            </a:r>
            <a:r>
              <a:rPr lang="en-US" sz="1600">
                <a:solidFill>
                  <a:schemeClr val="bg2">
                    <a:lumMod val="50000"/>
                  </a:schemeClr>
                </a:solidFill>
              </a:rPr>
              <a:t>, notify them about possible improvements</a:t>
            </a:r>
            <a:endParaRPr lang="en-IN" sz="1600">
              <a:solidFill>
                <a:schemeClr val="bg2">
                  <a:lumMod val="50000"/>
                </a:schemeClr>
              </a:solidFill>
            </a:endParaRPr>
          </a:p>
        </p:txBody>
      </p:sp>
      <p:sp>
        <p:nvSpPr>
          <p:cNvPr id="9" name="Freeform 64"/>
          <p:cNvSpPr>
            <a:spLocks noEditPoints="1"/>
          </p:cNvSpPr>
          <p:nvPr/>
        </p:nvSpPr>
        <p:spPr bwMode="auto">
          <a:xfrm>
            <a:off x="8673351" y="2178425"/>
            <a:ext cx="942002" cy="942865"/>
          </a:xfrm>
          <a:custGeom>
            <a:avLst/>
            <a:gdLst/>
            <a:ahLst/>
            <a:cxnLst>
              <a:cxn ang="0">
                <a:pos x="77" y="51"/>
              </a:cxn>
              <a:cxn ang="0">
                <a:pos x="75" y="55"/>
              </a:cxn>
              <a:cxn ang="0">
                <a:pos x="59" y="63"/>
              </a:cxn>
              <a:cxn ang="0">
                <a:pos x="57" y="64"/>
              </a:cxn>
              <a:cxn ang="0">
                <a:pos x="55" y="63"/>
              </a:cxn>
              <a:cxn ang="0">
                <a:pos x="39" y="55"/>
              </a:cxn>
              <a:cxn ang="0">
                <a:pos x="39" y="55"/>
              </a:cxn>
              <a:cxn ang="0">
                <a:pos x="38" y="55"/>
              </a:cxn>
              <a:cxn ang="0">
                <a:pos x="22" y="63"/>
              </a:cxn>
              <a:cxn ang="0">
                <a:pos x="20" y="64"/>
              </a:cxn>
              <a:cxn ang="0">
                <a:pos x="18" y="63"/>
              </a:cxn>
              <a:cxn ang="0">
                <a:pos x="2" y="55"/>
              </a:cxn>
              <a:cxn ang="0">
                <a:pos x="0" y="51"/>
              </a:cxn>
              <a:cxn ang="0">
                <a:pos x="0" y="37"/>
              </a:cxn>
              <a:cxn ang="0">
                <a:pos x="3" y="32"/>
              </a:cxn>
              <a:cxn ang="0">
                <a:pos x="18" y="26"/>
              </a:cxn>
              <a:cxn ang="0">
                <a:pos x="18" y="11"/>
              </a:cxn>
              <a:cxn ang="0">
                <a:pos x="21" y="7"/>
              </a:cxn>
              <a:cxn ang="0">
                <a:pos x="37" y="0"/>
              </a:cxn>
              <a:cxn ang="0">
                <a:pos x="39" y="0"/>
              </a:cxn>
              <a:cxn ang="0">
                <a:pos x="40" y="0"/>
              </a:cxn>
              <a:cxn ang="0">
                <a:pos x="56" y="7"/>
              </a:cxn>
              <a:cxn ang="0">
                <a:pos x="59" y="11"/>
              </a:cxn>
              <a:cxn ang="0">
                <a:pos x="59" y="26"/>
              </a:cxn>
              <a:cxn ang="0">
                <a:pos x="75" y="32"/>
              </a:cxn>
              <a:cxn ang="0">
                <a:pos x="77" y="37"/>
              </a:cxn>
              <a:cxn ang="0">
                <a:pos x="77" y="51"/>
              </a:cxn>
              <a:cxn ang="0">
                <a:pos x="35" y="36"/>
              </a:cxn>
              <a:cxn ang="0">
                <a:pos x="20" y="30"/>
              </a:cxn>
              <a:cxn ang="0">
                <a:pos x="6" y="36"/>
              </a:cxn>
              <a:cxn ang="0">
                <a:pos x="20" y="42"/>
              </a:cxn>
              <a:cxn ang="0">
                <a:pos x="35" y="36"/>
              </a:cxn>
              <a:cxn ang="0">
                <a:pos x="36" y="51"/>
              </a:cxn>
              <a:cxn ang="0">
                <a:pos x="36" y="40"/>
              </a:cxn>
              <a:cxn ang="0">
                <a:pos x="23" y="46"/>
              </a:cxn>
              <a:cxn ang="0">
                <a:pos x="23" y="58"/>
              </a:cxn>
              <a:cxn ang="0">
                <a:pos x="36" y="51"/>
              </a:cxn>
              <a:cxn ang="0">
                <a:pos x="54" y="11"/>
              </a:cxn>
              <a:cxn ang="0">
                <a:pos x="39" y="5"/>
              </a:cxn>
              <a:cxn ang="0">
                <a:pos x="23" y="11"/>
              </a:cxn>
              <a:cxn ang="0">
                <a:pos x="39" y="18"/>
              </a:cxn>
              <a:cxn ang="0">
                <a:pos x="54" y="11"/>
              </a:cxn>
              <a:cxn ang="0">
                <a:pos x="55" y="26"/>
              </a:cxn>
              <a:cxn ang="0">
                <a:pos x="55" y="16"/>
              </a:cxn>
              <a:cxn ang="0">
                <a:pos x="41" y="22"/>
              </a:cxn>
              <a:cxn ang="0">
                <a:pos x="41" y="32"/>
              </a:cxn>
              <a:cxn ang="0">
                <a:pos x="55" y="26"/>
              </a:cxn>
              <a:cxn ang="0">
                <a:pos x="71" y="36"/>
              </a:cxn>
              <a:cxn ang="0">
                <a:pos x="57" y="30"/>
              </a:cxn>
              <a:cxn ang="0">
                <a:pos x="42" y="36"/>
              </a:cxn>
              <a:cxn ang="0">
                <a:pos x="57" y="42"/>
              </a:cxn>
              <a:cxn ang="0">
                <a:pos x="71" y="36"/>
              </a:cxn>
              <a:cxn ang="0">
                <a:pos x="73" y="51"/>
              </a:cxn>
              <a:cxn ang="0">
                <a:pos x="73" y="40"/>
              </a:cxn>
              <a:cxn ang="0">
                <a:pos x="59" y="46"/>
              </a:cxn>
              <a:cxn ang="0">
                <a:pos x="59" y="58"/>
              </a:cxn>
              <a:cxn ang="0">
                <a:pos x="73" y="51"/>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rgbClr val="D42F2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8133128" y="3361767"/>
            <a:ext cx="2097741" cy="369332"/>
          </a:xfrm>
          <a:prstGeom prst="rect">
            <a:avLst/>
          </a:prstGeom>
          <a:noFill/>
        </p:spPr>
        <p:txBody>
          <a:bodyPr wrap="square" rtlCol="0">
            <a:spAutoFit/>
          </a:bodyPr>
          <a:lstStyle/>
          <a:p>
            <a:pPr algn="ctr"/>
            <a:r>
              <a:rPr lang="en-IN">
                <a:solidFill>
                  <a:srgbClr val="D42F2F"/>
                </a:solidFill>
                <a:latin typeface="Gill Sans MT" panose="020B0502020104020203" pitchFamily="34" charset="0"/>
              </a:rPr>
              <a:t>Approach</a:t>
            </a:r>
            <a:endParaRPr lang="en-US">
              <a:solidFill>
                <a:srgbClr val="D42F2F"/>
              </a:solidFill>
              <a:latin typeface="Gill Sans MT" panose="020B0502020104020203" pitchFamily="34" charset="0"/>
            </a:endParaRPr>
          </a:p>
        </p:txBody>
      </p:sp>
      <p:sp>
        <p:nvSpPr>
          <p:cNvPr id="11" name="TextBox 10"/>
          <p:cNvSpPr txBox="1"/>
          <p:nvPr/>
        </p:nvSpPr>
        <p:spPr>
          <a:xfrm>
            <a:off x="7664824" y="3859307"/>
            <a:ext cx="4091802" cy="2554545"/>
          </a:xfrm>
          <a:prstGeom prst="rect">
            <a:avLst/>
          </a:prstGeom>
          <a:noFill/>
        </p:spPr>
        <p:txBody>
          <a:bodyPr wrap="square" rtlCol="0">
            <a:spAutoFit/>
          </a:bodyPr>
          <a:lstStyle/>
          <a:p>
            <a:r>
              <a:rPr lang="en-IN" sz="1600">
                <a:solidFill>
                  <a:schemeClr val="bg2">
                    <a:lumMod val="50000"/>
                  </a:schemeClr>
                </a:solidFill>
              </a:rPr>
              <a:t>Create a recommendation framework based on the success propensity:</a:t>
            </a:r>
          </a:p>
          <a:p>
            <a:pPr marL="457200" indent="-282575">
              <a:buFont typeface="Arial" panose="020B0604020202020204" pitchFamily="34" charset="0"/>
              <a:buChar char="•"/>
            </a:pPr>
            <a:r>
              <a:rPr lang="en-IN" sz="1600">
                <a:solidFill>
                  <a:schemeClr val="bg2">
                    <a:lumMod val="50000"/>
                  </a:schemeClr>
                </a:solidFill>
              </a:rPr>
              <a:t>Estimate the probability of success before launch based on content uploaded</a:t>
            </a:r>
          </a:p>
          <a:p>
            <a:pPr marL="457200" indent="-282575">
              <a:buFont typeface="Arial" panose="020B0604020202020204" pitchFamily="34" charset="0"/>
              <a:buChar char="•"/>
            </a:pPr>
            <a:r>
              <a:rPr lang="en-IN" sz="1600">
                <a:solidFill>
                  <a:schemeClr val="bg2">
                    <a:lumMod val="50000"/>
                  </a:schemeClr>
                </a:solidFill>
              </a:rPr>
              <a:t>Suggest improvement tips for a good launch</a:t>
            </a:r>
          </a:p>
          <a:p>
            <a:pPr marL="457200" indent="-282575">
              <a:buFont typeface="Arial" panose="020B0604020202020204" pitchFamily="34" charset="0"/>
              <a:buChar char="•"/>
            </a:pPr>
            <a:r>
              <a:rPr lang="en-IN" sz="1600">
                <a:solidFill>
                  <a:schemeClr val="bg2">
                    <a:lumMod val="50000"/>
                  </a:schemeClr>
                </a:solidFill>
              </a:rPr>
              <a:t>Monitor response and refresh probabilities using a post-launch model with new predictors</a:t>
            </a:r>
          </a:p>
          <a:p>
            <a:pPr marL="457200" indent="-282575">
              <a:buFont typeface="Arial" panose="020B0604020202020204" pitchFamily="34" charset="0"/>
              <a:buChar char="•"/>
            </a:pPr>
            <a:endParaRPr lang="en-US" sz="1600">
              <a:solidFill>
                <a:schemeClr val="bg2">
                  <a:lumMod val="50000"/>
                </a:schemeClr>
              </a:solidFill>
            </a:endParaRPr>
          </a:p>
        </p:txBody>
      </p:sp>
      <p:sp>
        <p:nvSpPr>
          <p:cNvPr id="12" name="Rectangle 11"/>
          <p:cNvSpPr/>
          <p:nvPr/>
        </p:nvSpPr>
        <p:spPr>
          <a:xfrm>
            <a:off x="3661646" y="6335261"/>
            <a:ext cx="3872753" cy="421428"/>
          </a:xfrm>
          <a:prstGeom prst="rect">
            <a:avLst/>
          </a:prstGeom>
          <a:no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D42F2F"/>
                </a:solidFill>
              </a:rPr>
              <a:t>Platform used: </a:t>
            </a:r>
            <a:r>
              <a:rPr lang="en-IN">
                <a:solidFill>
                  <a:schemeClr val="bg2">
                    <a:lumMod val="50000"/>
                  </a:schemeClr>
                </a:solidFill>
              </a:rPr>
              <a:t>Python</a:t>
            </a:r>
            <a:endParaRPr lang="en-US">
              <a:solidFill>
                <a:schemeClr val="bg2">
                  <a:lumMod val="50000"/>
                </a:schemeClr>
              </a:solidFill>
            </a:endParaRPr>
          </a:p>
        </p:txBody>
      </p:sp>
      <p:pic>
        <p:nvPicPr>
          <p:cNvPr id="14"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8659" y="6030461"/>
            <a:ext cx="609600" cy="609600"/>
          </a:xfrm>
          <a:prstGeom prst="rect">
            <a:avLst/>
          </a:prstGeom>
          <a:solidFill>
            <a:schemeClr val="accent1"/>
          </a:solidFill>
        </p:spPr>
      </p:pic>
    </p:spTree>
    <p:extLst>
      <p:ext uri="{BB962C8B-B14F-4D97-AF65-F5344CB8AC3E}">
        <p14:creationId xmlns:p14="http://schemas.microsoft.com/office/powerpoint/2010/main" val="2205917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96"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564776"/>
            <a:ext cx="10878670" cy="523220"/>
          </a:xfrm>
          <a:prstGeom prst="rect">
            <a:avLst/>
          </a:prstGeom>
          <a:noFill/>
        </p:spPr>
        <p:txBody>
          <a:bodyPr wrap="square" rtlCol="0">
            <a:spAutoFit/>
          </a:bodyPr>
          <a:lstStyle/>
          <a:p>
            <a:r>
              <a:rPr lang="en-IN" sz="2800">
                <a:solidFill>
                  <a:srgbClr val="D42F2F"/>
                </a:solidFill>
                <a:latin typeface="Gill Sans MT" panose="020B0502020104020203" pitchFamily="34" charset="0"/>
              </a:rPr>
              <a:t>Data overview: </a:t>
            </a:r>
            <a:r>
              <a:rPr lang="en-IN" sz="2800">
                <a:solidFill>
                  <a:schemeClr val="bg2">
                    <a:lumMod val="50000"/>
                  </a:schemeClr>
                </a:solidFill>
                <a:latin typeface="Gill Sans MT" panose="020B0502020104020203" pitchFamily="34" charset="0"/>
              </a:rPr>
              <a:t>data collected on over 180,000 campaigns </a:t>
            </a:r>
          </a:p>
        </p:txBody>
      </p:sp>
      <p:grpSp>
        <p:nvGrpSpPr>
          <p:cNvPr id="56" name="Group 55"/>
          <p:cNvGrpSpPr/>
          <p:nvPr/>
        </p:nvGrpSpPr>
        <p:grpSpPr>
          <a:xfrm>
            <a:off x="618565" y="1289699"/>
            <a:ext cx="10604450" cy="4949380"/>
            <a:chOff x="618565" y="1034206"/>
            <a:chExt cx="10604450" cy="4949380"/>
          </a:xfrm>
        </p:grpSpPr>
        <p:grpSp>
          <p:nvGrpSpPr>
            <p:cNvPr id="3" name="Group 4"/>
            <p:cNvGrpSpPr/>
            <p:nvPr/>
          </p:nvGrpSpPr>
          <p:grpSpPr>
            <a:xfrm>
              <a:off x="618565" y="1598957"/>
              <a:ext cx="2318360" cy="4371538"/>
              <a:chOff x="654725" y="2426024"/>
              <a:chExt cx="1785816" cy="2209596"/>
            </a:xfrm>
          </p:grpSpPr>
          <p:sp>
            <p:nvSpPr>
              <p:cNvPr id="5" name="Round Same Side Corner Rectangle 4"/>
              <p:cNvSpPr/>
              <p:nvPr/>
            </p:nvSpPr>
            <p:spPr>
              <a:xfrm>
                <a:off x="654725" y="2426024"/>
                <a:ext cx="1785816" cy="581553"/>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4725" y="4510638"/>
                <a:ext cx="1785816" cy="124982"/>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54725" y="2854853"/>
                <a:ext cx="1773911" cy="1655786"/>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618565" y="1775779"/>
              <a:ext cx="2272553"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Project creation</a:t>
              </a:r>
              <a:endParaRPr lang="en-US" sz="2200">
                <a:solidFill>
                  <a:schemeClr val="bg1"/>
                </a:solidFill>
                <a:latin typeface="Gill Sans MT" panose="020B0502020104020203" pitchFamily="34" charset="0"/>
              </a:endParaRPr>
            </a:p>
          </p:txBody>
        </p:sp>
        <p:sp>
          <p:nvSpPr>
            <p:cNvPr id="10" name="TextBox 9"/>
            <p:cNvSpPr txBox="1"/>
            <p:nvPr/>
          </p:nvSpPr>
          <p:spPr>
            <a:xfrm>
              <a:off x="833718" y="2649071"/>
              <a:ext cx="1909482" cy="3139321"/>
            </a:xfrm>
            <a:prstGeom prst="rect">
              <a:avLst/>
            </a:prstGeom>
            <a:noFill/>
          </p:spPr>
          <p:txBody>
            <a:bodyPr wrap="square" rtlCol="0">
              <a:spAutoFit/>
            </a:bodyPr>
            <a:lstStyle/>
            <a:p>
              <a:r>
                <a:rPr lang="en-IN">
                  <a:latin typeface="Gill Sans MT" panose="020B0502020104020203" pitchFamily="34" charset="0"/>
                </a:rPr>
                <a:t>Creator ID</a:t>
              </a:r>
            </a:p>
            <a:p>
              <a:endParaRPr lang="en-IN">
                <a:latin typeface="Gill Sans MT" panose="020B0502020104020203" pitchFamily="34" charset="0"/>
              </a:endParaRPr>
            </a:p>
            <a:p>
              <a:r>
                <a:rPr lang="en-IN">
                  <a:latin typeface="Gill Sans MT" panose="020B0502020104020203" pitchFamily="34" charset="0"/>
                </a:rPr>
                <a:t>Location</a:t>
              </a:r>
            </a:p>
            <a:p>
              <a:endParaRPr lang="en-IN">
                <a:latin typeface="Gill Sans MT" panose="020B0502020104020203" pitchFamily="34" charset="0"/>
              </a:endParaRPr>
            </a:p>
            <a:p>
              <a:r>
                <a:rPr lang="en-IN">
                  <a:latin typeface="Gill Sans MT" panose="020B0502020104020203" pitchFamily="34" charset="0"/>
                </a:rPr>
                <a:t>Creation date</a:t>
              </a:r>
            </a:p>
            <a:p>
              <a:endParaRPr lang="en-IN">
                <a:latin typeface="Gill Sans MT" panose="020B0502020104020203" pitchFamily="34" charset="0"/>
              </a:endParaRPr>
            </a:p>
            <a:p>
              <a:r>
                <a:rPr lang="en-IN">
                  <a:latin typeface="Gill Sans MT" panose="020B0502020104020203" pitchFamily="34" charset="0"/>
                </a:rPr>
                <a:t>Project ID</a:t>
              </a:r>
            </a:p>
            <a:p>
              <a:endParaRPr lang="en-IN">
                <a:latin typeface="Gill Sans MT" panose="020B0502020104020203" pitchFamily="34" charset="0"/>
              </a:endParaRPr>
            </a:p>
            <a:p>
              <a:r>
                <a:rPr lang="en-IN">
                  <a:latin typeface="Gill Sans MT" panose="020B0502020104020203" pitchFamily="34" charset="0"/>
                </a:rPr>
                <a:t>Category/sub-</a:t>
              </a:r>
              <a:r>
                <a:rPr lang="en-IN" err="1">
                  <a:latin typeface="Gill Sans MT" panose="020B0502020104020203" pitchFamily="34" charset="0"/>
                </a:rPr>
                <a:t>categ</a:t>
              </a:r>
              <a:endParaRPr lang="en-IN">
                <a:latin typeface="Gill Sans MT" panose="020B0502020104020203" pitchFamily="34" charset="0"/>
              </a:endParaRPr>
            </a:p>
            <a:p>
              <a:endParaRPr lang="en-IN">
                <a:latin typeface="Gill Sans MT" panose="020B0502020104020203" pitchFamily="34" charset="0"/>
              </a:endParaRPr>
            </a:p>
          </p:txBody>
        </p:sp>
        <p:pic>
          <p:nvPicPr>
            <p:cNvPr id="13" name="Picture 12"/>
            <p:cNvPicPr>
              <a:picLocks noChangeAspect="1"/>
            </p:cNvPicPr>
            <p:nvPr/>
          </p:nvPicPr>
          <p:blipFill>
            <a:blip r:embed="rId4"/>
            <a:stretch>
              <a:fillRect/>
            </a:stretch>
          </p:blipFill>
          <p:spPr>
            <a:xfrm>
              <a:off x="2396092" y="2598556"/>
              <a:ext cx="387450" cy="401996"/>
            </a:xfrm>
            <a:prstGeom prst="rect">
              <a:avLst/>
            </a:prstGeom>
          </p:spPr>
        </p:pic>
        <p:pic>
          <p:nvPicPr>
            <p:cNvPr id="14" name="Picture 13"/>
            <p:cNvPicPr>
              <a:picLocks noChangeAspect="1"/>
            </p:cNvPicPr>
            <p:nvPr/>
          </p:nvPicPr>
          <p:blipFill>
            <a:blip r:embed="rId4"/>
            <a:stretch>
              <a:fillRect/>
            </a:stretch>
          </p:blipFill>
          <p:spPr>
            <a:xfrm>
              <a:off x="2396092" y="3172752"/>
              <a:ext cx="387450" cy="401996"/>
            </a:xfrm>
            <a:prstGeom prst="rect">
              <a:avLst/>
            </a:prstGeom>
          </p:spPr>
        </p:pic>
        <p:pic>
          <p:nvPicPr>
            <p:cNvPr id="15" name="Picture 14"/>
            <p:cNvPicPr>
              <a:picLocks noChangeAspect="1"/>
            </p:cNvPicPr>
            <p:nvPr/>
          </p:nvPicPr>
          <p:blipFill>
            <a:blip r:embed="rId4"/>
            <a:stretch>
              <a:fillRect/>
            </a:stretch>
          </p:blipFill>
          <p:spPr>
            <a:xfrm>
              <a:off x="2361217" y="3659705"/>
              <a:ext cx="387450" cy="401996"/>
            </a:xfrm>
            <a:prstGeom prst="rect">
              <a:avLst/>
            </a:prstGeom>
          </p:spPr>
        </p:pic>
        <p:grpSp>
          <p:nvGrpSpPr>
            <p:cNvPr id="17" name="Group 4"/>
            <p:cNvGrpSpPr/>
            <p:nvPr/>
          </p:nvGrpSpPr>
          <p:grpSpPr>
            <a:xfrm>
              <a:off x="3368400" y="1574295"/>
              <a:ext cx="2322576" cy="4371538"/>
              <a:chOff x="654725" y="2426024"/>
              <a:chExt cx="1785816" cy="2209596"/>
            </a:xfrm>
          </p:grpSpPr>
          <p:sp>
            <p:nvSpPr>
              <p:cNvPr id="18" name="Round Same Side Corner Rectangle 17"/>
              <p:cNvSpPr/>
              <p:nvPr/>
            </p:nvSpPr>
            <p:spPr>
              <a:xfrm>
                <a:off x="654725" y="2426024"/>
                <a:ext cx="1785816" cy="581553"/>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4725" y="4510638"/>
                <a:ext cx="1785816" cy="124982"/>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479" y="2854853"/>
                <a:ext cx="1764724" cy="1655786"/>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379613" y="1767668"/>
              <a:ext cx="2272553"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Content</a:t>
              </a:r>
              <a:endParaRPr lang="en-US" sz="2200">
                <a:solidFill>
                  <a:schemeClr val="bg1"/>
                </a:solidFill>
                <a:latin typeface="Gill Sans MT" panose="020B0502020104020203" pitchFamily="34" charset="0"/>
              </a:endParaRPr>
            </a:p>
          </p:txBody>
        </p:sp>
        <p:sp>
          <p:nvSpPr>
            <p:cNvPr id="22" name="TextBox 21"/>
            <p:cNvSpPr txBox="1"/>
            <p:nvPr/>
          </p:nvSpPr>
          <p:spPr>
            <a:xfrm>
              <a:off x="3709065" y="2654813"/>
              <a:ext cx="1454999" cy="3139321"/>
            </a:xfrm>
            <a:prstGeom prst="rect">
              <a:avLst/>
            </a:prstGeom>
            <a:noFill/>
          </p:spPr>
          <p:txBody>
            <a:bodyPr wrap="square" rtlCol="0">
              <a:spAutoFit/>
            </a:bodyPr>
            <a:lstStyle/>
            <a:p>
              <a:r>
                <a:rPr lang="en-IN">
                  <a:latin typeface="Gill Sans MT" panose="020B0502020104020203" pitchFamily="34" charset="0"/>
                </a:rPr>
                <a:t>Description</a:t>
              </a:r>
            </a:p>
            <a:p>
              <a:endParaRPr lang="en-IN">
                <a:latin typeface="Gill Sans MT" panose="020B0502020104020203" pitchFamily="34" charset="0"/>
              </a:endParaRPr>
            </a:p>
            <a:p>
              <a:r>
                <a:rPr lang="en-IN">
                  <a:latin typeface="Gill Sans MT" panose="020B0502020104020203" pitchFamily="34" charset="0"/>
                </a:rPr>
                <a:t>Multimedia</a:t>
              </a:r>
            </a:p>
            <a:p>
              <a:endParaRPr lang="en-IN">
                <a:latin typeface="Gill Sans MT" panose="020B0502020104020203" pitchFamily="34" charset="0"/>
              </a:endParaRPr>
            </a:p>
            <a:p>
              <a:r>
                <a:rPr lang="en-IN">
                  <a:latin typeface="Gill Sans MT" panose="020B0502020104020203" pitchFamily="34" charset="0"/>
                </a:rPr>
                <a:t>Network</a:t>
              </a:r>
            </a:p>
            <a:p>
              <a:endParaRPr lang="en-IN">
                <a:latin typeface="Gill Sans MT" panose="020B0502020104020203" pitchFamily="34" charset="0"/>
              </a:endParaRPr>
            </a:p>
            <a:p>
              <a:r>
                <a:rPr lang="en-IN">
                  <a:latin typeface="Gill Sans MT" panose="020B0502020104020203" pitchFamily="34" charset="0"/>
                </a:rPr>
                <a:t>Ad/Social media pages</a:t>
              </a:r>
            </a:p>
            <a:p>
              <a:endParaRPr lang="en-IN">
                <a:latin typeface="Gill Sans MT" panose="020B0502020104020203" pitchFamily="34" charset="0"/>
              </a:endParaRPr>
            </a:p>
            <a:p>
              <a:r>
                <a:rPr lang="en-IN">
                  <a:latin typeface="Gill Sans MT" panose="020B0502020104020203" pitchFamily="34" charset="0"/>
                </a:rPr>
                <a:t>Reward</a:t>
              </a:r>
            </a:p>
            <a:p>
              <a:endParaRPr lang="en-US">
                <a:latin typeface="Gill Sans MT" panose="020B0502020104020203" pitchFamily="34" charset="0"/>
              </a:endParaRPr>
            </a:p>
          </p:txBody>
        </p:sp>
        <p:pic>
          <p:nvPicPr>
            <p:cNvPr id="23" name="Picture 22"/>
            <p:cNvPicPr>
              <a:picLocks noChangeAspect="1"/>
            </p:cNvPicPr>
            <p:nvPr/>
          </p:nvPicPr>
          <p:blipFill>
            <a:blip r:embed="rId4"/>
            <a:stretch>
              <a:fillRect/>
            </a:stretch>
          </p:blipFill>
          <p:spPr>
            <a:xfrm>
              <a:off x="5168162" y="2656671"/>
              <a:ext cx="387450" cy="401996"/>
            </a:xfrm>
            <a:prstGeom prst="rect">
              <a:avLst/>
            </a:prstGeom>
          </p:spPr>
        </p:pic>
        <p:pic>
          <p:nvPicPr>
            <p:cNvPr id="24" name="Picture 23"/>
            <p:cNvPicPr>
              <a:picLocks noChangeAspect="1"/>
            </p:cNvPicPr>
            <p:nvPr/>
          </p:nvPicPr>
          <p:blipFill>
            <a:blip r:embed="rId5"/>
            <a:stretch>
              <a:fillRect/>
            </a:stretch>
          </p:blipFill>
          <p:spPr>
            <a:xfrm>
              <a:off x="5157847" y="3180509"/>
              <a:ext cx="408080" cy="433064"/>
            </a:xfrm>
            <a:prstGeom prst="rect">
              <a:avLst/>
            </a:prstGeom>
          </p:spPr>
        </p:pic>
        <p:pic>
          <p:nvPicPr>
            <p:cNvPr id="25" name="Picture 24"/>
            <p:cNvPicPr>
              <a:picLocks noChangeAspect="1"/>
            </p:cNvPicPr>
            <p:nvPr/>
          </p:nvPicPr>
          <p:blipFill>
            <a:blip r:embed="rId5"/>
            <a:stretch>
              <a:fillRect/>
            </a:stretch>
          </p:blipFill>
          <p:spPr>
            <a:xfrm>
              <a:off x="5157847" y="3741340"/>
              <a:ext cx="408080" cy="433064"/>
            </a:xfrm>
            <a:prstGeom prst="rect">
              <a:avLst/>
            </a:prstGeom>
          </p:spPr>
        </p:pic>
        <p:pic>
          <p:nvPicPr>
            <p:cNvPr id="26" name="Picture 25"/>
            <p:cNvPicPr>
              <a:picLocks noChangeAspect="1"/>
            </p:cNvPicPr>
            <p:nvPr/>
          </p:nvPicPr>
          <p:blipFill>
            <a:blip r:embed="rId5"/>
            <a:stretch>
              <a:fillRect/>
            </a:stretch>
          </p:blipFill>
          <p:spPr>
            <a:xfrm>
              <a:off x="5157847" y="4362795"/>
              <a:ext cx="408080" cy="433064"/>
            </a:xfrm>
            <a:prstGeom prst="rect">
              <a:avLst/>
            </a:prstGeom>
          </p:spPr>
        </p:pic>
        <p:grpSp>
          <p:nvGrpSpPr>
            <p:cNvPr id="28" name="Group 4"/>
            <p:cNvGrpSpPr/>
            <p:nvPr/>
          </p:nvGrpSpPr>
          <p:grpSpPr>
            <a:xfrm>
              <a:off x="6122451" y="1612048"/>
              <a:ext cx="2322576" cy="4371538"/>
              <a:chOff x="654725" y="2426024"/>
              <a:chExt cx="1785816" cy="2209596"/>
            </a:xfrm>
          </p:grpSpPr>
          <p:sp>
            <p:nvSpPr>
              <p:cNvPr id="29" name="Round Same Side Corner Rectangle 28"/>
              <p:cNvSpPr/>
              <p:nvPr/>
            </p:nvSpPr>
            <p:spPr>
              <a:xfrm>
                <a:off x="654725" y="2426024"/>
                <a:ext cx="1785816" cy="581553"/>
              </a:xfrm>
              <a:prstGeom prst="round2Same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4725" y="4510638"/>
                <a:ext cx="1785816" cy="124982"/>
              </a:xfrm>
              <a:prstGeom prst="rect">
                <a:avLst/>
              </a:prstGeom>
              <a:solidFill>
                <a:srgbClr val="D42F2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63479" y="2854853"/>
                <a:ext cx="1764724" cy="1655786"/>
              </a:xfrm>
              <a:prstGeom prst="rect">
                <a:avLst/>
              </a:prstGeom>
              <a:solidFill>
                <a:schemeClr val="bg1"/>
              </a:solid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6176601" y="1805421"/>
              <a:ext cx="2272553"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Launch plan</a:t>
              </a:r>
              <a:endParaRPr lang="en-US" sz="2200">
                <a:solidFill>
                  <a:schemeClr val="bg1"/>
                </a:solidFill>
                <a:latin typeface="Gill Sans MT" panose="020B0502020104020203" pitchFamily="34" charset="0"/>
              </a:endParaRPr>
            </a:p>
          </p:txBody>
        </p:sp>
        <p:sp>
          <p:nvSpPr>
            <p:cNvPr id="33" name="TextBox 32"/>
            <p:cNvSpPr txBox="1"/>
            <p:nvPr/>
          </p:nvSpPr>
          <p:spPr>
            <a:xfrm>
              <a:off x="6385030" y="2692566"/>
              <a:ext cx="1454999" cy="3139321"/>
            </a:xfrm>
            <a:prstGeom prst="rect">
              <a:avLst/>
            </a:prstGeom>
            <a:noFill/>
          </p:spPr>
          <p:txBody>
            <a:bodyPr wrap="square" rtlCol="0">
              <a:spAutoFit/>
            </a:bodyPr>
            <a:lstStyle/>
            <a:p>
              <a:r>
                <a:rPr lang="en-IN">
                  <a:latin typeface="Gill Sans MT" panose="020B0502020104020203" pitchFamily="34" charset="0"/>
                </a:rPr>
                <a:t>Launch date</a:t>
              </a:r>
            </a:p>
            <a:p>
              <a:endParaRPr lang="en-IN">
                <a:latin typeface="Gill Sans MT" panose="020B0502020104020203" pitchFamily="34" charset="0"/>
              </a:endParaRPr>
            </a:p>
            <a:p>
              <a:r>
                <a:rPr lang="en-IN">
                  <a:latin typeface="Gill Sans MT" panose="020B0502020104020203" pitchFamily="34" charset="0"/>
                </a:rPr>
                <a:t>Launch time</a:t>
              </a:r>
            </a:p>
            <a:p>
              <a:endParaRPr lang="en-IN">
                <a:latin typeface="Gill Sans MT" panose="020B0502020104020203" pitchFamily="34" charset="0"/>
              </a:endParaRPr>
            </a:p>
            <a:p>
              <a:r>
                <a:rPr lang="en-IN">
                  <a:latin typeface="Gill Sans MT" panose="020B0502020104020203" pitchFamily="34" charset="0"/>
                </a:rPr>
                <a:t>Notification list</a:t>
              </a:r>
            </a:p>
            <a:p>
              <a:endParaRPr lang="en-IN">
                <a:latin typeface="Gill Sans MT" panose="020B0502020104020203" pitchFamily="34" charset="0"/>
              </a:endParaRPr>
            </a:p>
            <a:p>
              <a:endParaRPr lang="en-IN">
                <a:latin typeface="Gill Sans MT" panose="020B0502020104020203" pitchFamily="34" charset="0"/>
              </a:endParaRPr>
            </a:p>
            <a:p>
              <a:endParaRPr lang="en-IN">
                <a:latin typeface="Gill Sans MT" panose="020B0502020104020203" pitchFamily="34" charset="0"/>
              </a:endParaRPr>
            </a:p>
            <a:p>
              <a:endParaRPr lang="en-IN">
                <a:latin typeface="Gill Sans MT" panose="020B0502020104020203" pitchFamily="34" charset="0"/>
              </a:endParaRPr>
            </a:p>
            <a:p>
              <a:endParaRPr lang="en-US">
                <a:latin typeface="Gill Sans MT" panose="020B0502020104020203" pitchFamily="34" charset="0"/>
              </a:endParaRPr>
            </a:p>
          </p:txBody>
        </p:sp>
        <p:pic>
          <p:nvPicPr>
            <p:cNvPr id="34" name="Picture 33"/>
            <p:cNvPicPr>
              <a:picLocks noChangeAspect="1"/>
            </p:cNvPicPr>
            <p:nvPr/>
          </p:nvPicPr>
          <p:blipFill>
            <a:blip r:embed="rId4"/>
            <a:stretch>
              <a:fillRect/>
            </a:stretch>
          </p:blipFill>
          <p:spPr>
            <a:xfrm>
              <a:off x="7844127" y="2694424"/>
              <a:ext cx="387450" cy="401996"/>
            </a:xfrm>
            <a:prstGeom prst="rect">
              <a:avLst/>
            </a:prstGeom>
          </p:spPr>
        </p:pic>
        <p:pic>
          <p:nvPicPr>
            <p:cNvPr id="36" name="Picture 35"/>
            <p:cNvPicPr>
              <a:picLocks noChangeAspect="1"/>
            </p:cNvPicPr>
            <p:nvPr/>
          </p:nvPicPr>
          <p:blipFill>
            <a:blip r:embed="rId5"/>
            <a:stretch>
              <a:fillRect/>
            </a:stretch>
          </p:blipFill>
          <p:spPr>
            <a:xfrm>
              <a:off x="7833812" y="3765646"/>
              <a:ext cx="408080" cy="433064"/>
            </a:xfrm>
            <a:prstGeom prst="rect">
              <a:avLst/>
            </a:prstGeom>
          </p:spPr>
        </p:pic>
        <p:pic>
          <p:nvPicPr>
            <p:cNvPr id="39" name="Picture 38"/>
            <p:cNvPicPr>
              <a:picLocks noChangeAspect="1"/>
            </p:cNvPicPr>
            <p:nvPr/>
          </p:nvPicPr>
          <p:blipFill>
            <a:blip r:embed="rId4"/>
            <a:stretch>
              <a:fillRect/>
            </a:stretch>
          </p:blipFill>
          <p:spPr>
            <a:xfrm>
              <a:off x="2361217" y="4276022"/>
              <a:ext cx="387450" cy="401996"/>
            </a:xfrm>
            <a:prstGeom prst="rect">
              <a:avLst/>
            </a:prstGeom>
          </p:spPr>
        </p:pic>
        <p:pic>
          <p:nvPicPr>
            <p:cNvPr id="40" name="Picture 39"/>
            <p:cNvPicPr>
              <a:picLocks noChangeAspect="1"/>
            </p:cNvPicPr>
            <p:nvPr/>
          </p:nvPicPr>
          <p:blipFill>
            <a:blip r:embed="rId4"/>
            <a:stretch>
              <a:fillRect/>
            </a:stretch>
          </p:blipFill>
          <p:spPr>
            <a:xfrm>
              <a:off x="2362956" y="4818971"/>
              <a:ext cx="387450" cy="401996"/>
            </a:xfrm>
            <a:prstGeom prst="rect">
              <a:avLst/>
            </a:prstGeom>
          </p:spPr>
        </p:pic>
        <p:pic>
          <p:nvPicPr>
            <p:cNvPr id="41" name="Picture 40"/>
            <p:cNvPicPr>
              <a:picLocks noChangeAspect="1"/>
            </p:cNvPicPr>
            <p:nvPr/>
          </p:nvPicPr>
          <p:blipFill>
            <a:blip r:embed="rId5"/>
            <a:stretch>
              <a:fillRect/>
            </a:stretch>
          </p:blipFill>
          <p:spPr>
            <a:xfrm>
              <a:off x="5157847" y="5027967"/>
              <a:ext cx="408080" cy="433064"/>
            </a:xfrm>
            <a:prstGeom prst="rect">
              <a:avLst/>
            </a:prstGeom>
          </p:spPr>
        </p:pic>
        <p:grpSp>
          <p:nvGrpSpPr>
            <p:cNvPr id="42" name="Group 4"/>
            <p:cNvGrpSpPr/>
            <p:nvPr/>
          </p:nvGrpSpPr>
          <p:grpSpPr>
            <a:xfrm>
              <a:off x="8876502" y="1598957"/>
              <a:ext cx="2322575" cy="4371538"/>
              <a:chOff x="654725" y="2426024"/>
              <a:chExt cx="1785816" cy="2209596"/>
            </a:xfrm>
          </p:grpSpPr>
          <p:sp>
            <p:nvSpPr>
              <p:cNvPr id="43" name="Round Same Side Corner Rectangle 42"/>
              <p:cNvSpPr/>
              <p:nvPr/>
            </p:nvSpPr>
            <p:spPr>
              <a:xfrm>
                <a:off x="654725" y="2426024"/>
                <a:ext cx="1785816" cy="581553"/>
              </a:xfrm>
              <a:prstGeom prst="round2Same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66630" y="2854853"/>
                <a:ext cx="1764724" cy="171827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54725" y="4510638"/>
                <a:ext cx="1785816" cy="12498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8871841" y="1792330"/>
              <a:ext cx="2351174" cy="430887"/>
            </a:xfrm>
            <a:prstGeom prst="rect">
              <a:avLst/>
            </a:prstGeom>
            <a:noFill/>
          </p:spPr>
          <p:txBody>
            <a:bodyPr wrap="square" rtlCol="0">
              <a:spAutoFit/>
            </a:bodyPr>
            <a:lstStyle/>
            <a:p>
              <a:pPr algn="ctr"/>
              <a:r>
                <a:rPr lang="en-IN" sz="2200">
                  <a:solidFill>
                    <a:schemeClr val="bg1"/>
                  </a:solidFill>
                  <a:latin typeface="Gill Sans MT" panose="020B0502020104020203" pitchFamily="34" charset="0"/>
                </a:rPr>
                <a:t>Leading indicators</a:t>
              </a:r>
              <a:endParaRPr lang="en-US" sz="2200">
                <a:solidFill>
                  <a:schemeClr val="bg1"/>
                </a:solidFill>
                <a:latin typeface="Gill Sans MT" panose="020B0502020104020203" pitchFamily="34" charset="0"/>
              </a:endParaRPr>
            </a:p>
          </p:txBody>
        </p:sp>
        <p:pic>
          <p:nvPicPr>
            <p:cNvPr id="47" name="Picture 46"/>
            <p:cNvPicPr>
              <a:picLocks noChangeAspect="1"/>
            </p:cNvPicPr>
            <p:nvPr/>
          </p:nvPicPr>
          <p:blipFill>
            <a:blip r:embed="rId4"/>
            <a:stretch>
              <a:fillRect/>
            </a:stretch>
          </p:blipFill>
          <p:spPr>
            <a:xfrm>
              <a:off x="10617987" y="2681333"/>
              <a:ext cx="387450" cy="401996"/>
            </a:xfrm>
            <a:prstGeom prst="rect">
              <a:avLst/>
            </a:prstGeom>
          </p:spPr>
        </p:pic>
        <p:pic>
          <p:nvPicPr>
            <p:cNvPr id="52" name="Picture 51"/>
            <p:cNvPicPr>
              <a:picLocks noChangeAspect="1"/>
            </p:cNvPicPr>
            <p:nvPr/>
          </p:nvPicPr>
          <p:blipFill>
            <a:blip r:embed="rId4"/>
            <a:stretch>
              <a:fillRect/>
            </a:stretch>
          </p:blipFill>
          <p:spPr>
            <a:xfrm>
              <a:off x="7844127" y="3211158"/>
              <a:ext cx="387450" cy="401996"/>
            </a:xfrm>
            <a:prstGeom prst="rect">
              <a:avLst/>
            </a:prstGeom>
          </p:spPr>
        </p:pic>
        <p:pic>
          <p:nvPicPr>
            <p:cNvPr id="53" name="Picture 52"/>
            <p:cNvPicPr>
              <a:picLocks noChangeAspect="1"/>
            </p:cNvPicPr>
            <p:nvPr/>
          </p:nvPicPr>
          <p:blipFill>
            <a:blip r:embed="rId4"/>
            <a:stretch>
              <a:fillRect/>
            </a:stretch>
          </p:blipFill>
          <p:spPr>
            <a:xfrm>
              <a:off x="10615854" y="3427474"/>
              <a:ext cx="387450" cy="401996"/>
            </a:xfrm>
            <a:prstGeom prst="rect">
              <a:avLst/>
            </a:prstGeom>
          </p:spPr>
        </p:pic>
        <p:pic>
          <p:nvPicPr>
            <p:cNvPr id="54" name="Picture 53"/>
            <p:cNvPicPr>
              <a:picLocks noChangeAspect="1"/>
            </p:cNvPicPr>
            <p:nvPr/>
          </p:nvPicPr>
          <p:blipFill>
            <a:blip r:embed="rId4"/>
            <a:stretch>
              <a:fillRect/>
            </a:stretch>
          </p:blipFill>
          <p:spPr>
            <a:xfrm>
              <a:off x="10615854" y="4075024"/>
              <a:ext cx="387450" cy="401996"/>
            </a:xfrm>
            <a:prstGeom prst="rect">
              <a:avLst/>
            </a:prstGeom>
          </p:spPr>
        </p:pic>
        <p:pic>
          <p:nvPicPr>
            <p:cNvPr id="57" name="Picture 56"/>
            <p:cNvPicPr>
              <a:picLocks noChangeAspect="1"/>
            </p:cNvPicPr>
            <p:nvPr/>
          </p:nvPicPr>
          <p:blipFill>
            <a:blip r:embed="rId4"/>
            <a:stretch>
              <a:fillRect/>
            </a:stretch>
          </p:blipFill>
          <p:spPr>
            <a:xfrm>
              <a:off x="839179" y="1034206"/>
              <a:ext cx="330123" cy="342517"/>
            </a:xfrm>
            <a:prstGeom prst="rect">
              <a:avLst/>
            </a:prstGeom>
          </p:spPr>
        </p:pic>
      </p:grpSp>
      <p:sp>
        <p:nvSpPr>
          <p:cNvPr id="50" name="TextBox 49"/>
          <p:cNvSpPr txBox="1"/>
          <p:nvPr/>
        </p:nvSpPr>
        <p:spPr>
          <a:xfrm>
            <a:off x="9227946" y="2912164"/>
            <a:ext cx="1454999" cy="3416320"/>
          </a:xfrm>
          <a:prstGeom prst="rect">
            <a:avLst/>
          </a:prstGeom>
          <a:noFill/>
        </p:spPr>
        <p:txBody>
          <a:bodyPr wrap="square" rtlCol="0">
            <a:spAutoFit/>
          </a:bodyPr>
          <a:lstStyle/>
          <a:p>
            <a:r>
              <a:rPr lang="en-IN">
                <a:latin typeface="Gill Sans MT" panose="020B0502020104020203" pitchFamily="34" charset="0"/>
              </a:rPr>
              <a:t># Backers</a:t>
            </a:r>
          </a:p>
          <a:p>
            <a:endParaRPr lang="en-IN">
              <a:latin typeface="Gill Sans MT" panose="020B0502020104020203" pitchFamily="34" charset="0"/>
            </a:endParaRPr>
          </a:p>
          <a:p>
            <a:r>
              <a:rPr lang="en-IN">
                <a:latin typeface="Gill Sans MT" panose="020B0502020104020203" pitchFamily="34" charset="0"/>
              </a:rPr>
              <a:t>Amount pledged</a:t>
            </a:r>
          </a:p>
          <a:p>
            <a:endParaRPr lang="en-IN">
              <a:latin typeface="Gill Sans MT" panose="020B0502020104020203" pitchFamily="34" charset="0"/>
            </a:endParaRPr>
          </a:p>
          <a:p>
            <a:r>
              <a:rPr lang="en-IN">
                <a:latin typeface="Gill Sans MT" panose="020B0502020104020203" pitchFamily="34" charset="0"/>
              </a:rPr>
              <a:t>Staff pick</a:t>
            </a:r>
          </a:p>
          <a:p>
            <a:endParaRPr lang="en-IN">
              <a:latin typeface="Gill Sans MT" panose="020B0502020104020203" pitchFamily="34" charset="0"/>
            </a:endParaRPr>
          </a:p>
          <a:p>
            <a:endParaRPr lang="en-IN">
              <a:latin typeface="Gill Sans MT" panose="020B0502020104020203" pitchFamily="34" charset="0"/>
            </a:endParaRPr>
          </a:p>
          <a:p>
            <a:endParaRPr lang="en-IN">
              <a:latin typeface="Gill Sans MT" panose="020B0502020104020203" pitchFamily="34" charset="0"/>
            </a:endParaRPr>
          </a:p>
          <a:p>
            <a:endParaRPr lang="en-IN">
              <a:latin typeface="Gill Sans MT" panose="020B0502020104020203" pitchFamily="34" charset="0"/>
            </a:endParaRPr>
          </a:p>
          <a:p>
            <a:endParaRPr lang="en-IN">
              <a:latin typeface="Gill Sans MT" panose="020B0502020104020203" pitchFamily="34" charset="0"/>
            </a:endParaRPr>
          </a:p>
          <a:p>
            <a:endParaRPr lang="en-US">
              <a:latin typeface="Gill Sans MT" panose="020B0502020104020203" pitchFamily="34" charset="0"/>
            </a:endParaRPr>
          </a:p>
        </p:txBody>
      </p:sp>
      <p:sp>
        <p:nvSpPr>
          <p:cNvPr id="58" name="TextBox 57"/>
          <p:cNvSpPr txBox="1"/>
          <p:nvPr/>
        </p:nvSpPr>
        <p:spPr>
          <a:xfrm>
            <a:off x="1324445" y="1262885"/>
            <a:ext cx="2808201" cy="338554"/>
          </a:xfrm>
          <a:prstGeom prst="rect">
            <a:avLst/>
          </a:prstGeom>
          <a:noFill/>
        </p:spPr>
        <p:txBody>
          <a:bodyPr wrap="square" rtlCol="0">
            <a:spAutoFit/>
          </a:bodyPr>
          <a:lstStyle/>
          <a:p>
            <a:r>
              <a:rPr lang="en-IN" sz="1600"/>
              <a:t>Data available for dimension</a:t>
            </a:r>
            <a:endParaRPr lang="en-US" sz="1600"/>
          </a:p>
        </p:txBody>
      </p:sp>
      <p:sp>
        <p:nvSpPr>
          <p:cNvPr id="61" name="Rectangle 60"/>
          <p:cNvSpPr/>
          <p:nvPr/>
        </p:nvSpPr>
        <p:spPr>
          <a:xfrm>
            <a:off x="739588" y="1230221"/>
            <a:ext cx="3160060" cy="401996"/>
          </a:xfrm>
          <a:prstGeom prst="rect">
            <a:avLst/>
          </a:prstGeom>
          <a:noFill/>
          <a:ln>
            <a:solidFill>
              <a:srgbClr val="D4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559981" y="6377179"/>
            <a:ext cx="4477871" cy="34693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a:solidFill>
                  <a:schemeClr val="tx1"/>
                </a:solidFill>
                <a:latin typeface="Gill Sans MT" panose="020B0502020104020203" pitchFamily="34" charset="0"/>
              </a:rPr>
              <a:t>Data source : </a:t>
            </a:r>
            <a:r>
              <a:rPr lang="en-US" sz="1400">
                <a:hlinkClick r:id="rId6" tooltip="https://webrobots.io/kickstarter-datasets/"/>
              </a:rPr>
              <a:t>https://webrobots.io/kickstarter-datasets/</a:t>
            </a:r>
            <a:endParaRPr lang="en-US" sz="1400"/>
          </a:p>
        </p:txBody>
      </p:sp>
      <p:sp>
        <p:nvSpPr>
          <p:cNvPr id="63" name="TextBox 62"/>
          <p:cNvSpPr txBox="1"/>
          <p:nvPr/>
        </p:nvSpPr>
        <p:spPr>
          <a:xfrm>
            <a:off x="8378248" y="1220518"/>
            <a:ext cx="3338360" cy="584775"/>
          </a:xfrm>
          <a:prstGeom prst="rect">
            <a:avLst/>
          </a:prstGeom>
          <a:noFill/>
        </p:spPr>
        <p:txBody>
          <a:bodyPr wrap="square" rtlCol="0">
            <a:spAutoFit/>
          </a:bodyPr>
          <a:lstStyle/>
          <a:p>
            <a:r>
              <a:rPr lang="en-IN" sz="1600">
                <a:solidFill>
                  <a:schemeClr val="bg2">
                    <a:lumMod val="50000"/>
                  </a:schemeClr>
                </a:solidFill>
              </a:rPr>
              <a:t>* Campaign outcome (success/failure) used as response variable</a:t>
            </a:r>
            <a:endParaRPr lang="en-US" sz="1600">
              <a:solidFill>
                <a:schemeClr val="bg2">
                  <a:lumMod val="50000"/>
                </a:schemeClr>
              </a:solidFill>
            </a:endParaRPr>
          </a:p>
        </p:txBody>
      </p:sp>
      <p:pic>
        <p:nvPicPr>
          <p:cNvPr id="7"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5864" y="5629479"/>
            <a:ext cx="609600" cy="609600"/>
          </a:xfrm>
          <a:prstGeom prst="rect">
            <a:avLst/>
          </a:prstGeom>
          <a:solidFill>
            <a:schemeClr val="accent1"/>
          </a:solidFill>
        </p:spPr>
      </p:pic>
    </p:spTree>
    <p:extLst>
      <p:ext uri="{BB962C8B-B14F-4D97-AF65-F5344CB8AC3E}">
        <p14:creationId xmlns:p14="http://schemas.microsoft.com/office/powerpoint/2010/main" val="476745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5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Marar, Rinisha Sivadasan (mararrn)</dc:creator>
  <cp:revision>1</cp:revision>
  <dcterms:created xsi:type="dcterms:W3CDTF">2020-04-26T19:54:09Z</dcterms:created>
  <dcterms:modified xsi:type="dcterms:W3CDTF">2020-04-27T03:36:41Z</dcterms:modified>
</cp:coreProperties>
</file>